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1" r:id="rId5"/>
    <p:sldMasterId id="2147483786" r:id="rId6"/>
    <p:sldMasterId id="2147483812" r:id="rId7"/>
  </p:sldMasterIdLst>
  <p:notesMasterIdLst>
    <p:notesMasterId r:id="rId34"/>
  </p:notesMasterIdLst>
  <p:sldIdLst>
    <p:sldId id="2076137761" r:id="rId8"/>
    <p:sldId id="2076137762" r:id="rId9"/>
    <p:sldId id="259" r:id="rId10"/>
    <p:sldId id="2076136817" r:id="rId11"/>
    <p:sldId id="2076137768" r:id="rId12"/>
    <p:sldId id="2076136441" r:id="rId13"/>
    <p:sldId id="2076136430" r:id="rId14"/>
    <p:sldId id="2076136444" r:id="rId15"/>
    <p:sldId id="2076136445" r:id="rId16"/>
    <p:sldId id="3842" r:id="rId17"/>
    <p:sldId id="2076136449" r:id="rId18"/>
    <p:sldId id="2076136454" r:id="rId19"/>
    <p:sldId id="2076136455" r:id="rId20"/>
    <p:sldId id="2076136450" r:id="rId21"/>
    <p:sldId id="2076136459" r:id="rId22"/>
    <p:sldId id="2076137275" r:id="rId23"/>
    <p:sldId id="2076136451" r:id="rId24"/>
    <p:sldId id="2076136460" r:id="rId25"/>
    <p:sldId id="2076136440" r:id="rId26"/>
    <p:sldId id="2076136466" r:id="rId27"/>
    <p:sldId id="2427" r:id="rId28"/>
    <p:sldId id="2421" r:id="rId29"/>
    <p:sldId id="268" r:id="rId30"/>
    <p:sldId id="2076137531" r:id="rId31"/>
    <p:sldId id="264" r:id="rId32"/>
    <p:sldId id="207613777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89382" autoAdjust="0"/>
  </p:normalViewPr>
  <p:slideViewPr>
    <p:cSldViewPr snapToGrid="0">
      <p:cViewPr varScale="1">
        <p:scale>
          <a:sx n="73" d="100"/>
          <a:sy n="73" d="100"/>
        </p:scale>
        <p:origin x="94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10/05/2020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5/10/2020 1:06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883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5/10/2020 1:06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777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367432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548319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5/10/2020 1:06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917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5/10/2020 1:06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635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5/10/2020 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726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293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5</a:t>
            </a:fld>
            <a:endParaRPr lang="en-GB"/>
          </a:p>
        </p:txBody>
      </p:sp>
    </p:spTree>
    <p:extLst>
      <p:ext uri="{BB962C8B-B14F-4D97-AF65-F5344CB8AC3E}">
        <p14:creationId xmlns:p14="http://schemas.microsoft.com/office/powerpoint/2010/main" val="1683576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5/10/2020 1:06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7651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5/10/2020 1:06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9879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5/10/2020 1:06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6920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emf"/><Relationship Id="rId1" Type="http://schemas.openxmlformats.org/officeDocument/2006/relationships/slideMaster" Target="../slideMasters/slideMaster6.xml"/><Relationship Id="rId5" Type="http://schemas.openxmlformats.org/officeDocument/2006/relationships/image" Target="../media/image32.png"/><Relationship Id="rId4" Type="http://schemas.openxmlformats.org/officeDocument/2006/relationships/image" Target="../media/image31.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6.xml"/><Relationship Id="rId4" Type="http://schemas.openxmlformats.org/officeDocument/2006/relationships/image" Target="../media/image3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3.xml"/><Relationship Id="rId4" Type="http://schemas.openxmlformats.org/officeDocument/2006/relationships/image" Target="../media/image26.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98150002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1693724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63468557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426830072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52461158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6780534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91635697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44233638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44080548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2547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704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177785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3772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55650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41776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9559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5559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2537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1448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5/10/2020</a:t>
            </a:fld>
            <a:endParaRPr>
              <a:solidFill>
                <a:srgbClr val="292929">
                  <a:tint val="75000"/>
                </a:srgbClr>
              </a:solidFill>
            </a:endParaRPr>
          </a:p>
        </p:txBody>
      </p:sp>
    </p:spTree>
    <p:extLst>
      <p:ext uri="{BB962C8B-B14F-4D97-AF65-F5344CB8AC3E}">
        <p14:creationId xmlns:p14="http://schemas.microsoft.com/office/powerpoint/2010/main" val="40670838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49477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1354220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270796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20053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67539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2985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3321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74082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4179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51248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51180507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801814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48475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0365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3965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9724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71735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434478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438688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63729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6" cy="3355848"/>
          </a:xfrm>
        </p:spPr>
        <p:txBody>
          <a:bodyPr anchor="b">
            <a:normAutofit/>
          </a:bodyPr>
          <a:lstStyle>
            <a:lvl1pPr>
              <a:lnSpc>
                <a:spcPct val="80000"/>
              </a:lnSpc>
              <a:defRPr sz="8798"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4A3A5-AEC3-4D3C-B23F-33D3C8F09335}" type="datetimeFigureOut">
              <a:rPr lang="en-US" smtClean="0"/>
              <a:t>5/10/2020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01990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050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5/10/2020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65685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76331710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5/10/2020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946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5/10/2020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9358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5/10/2020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66277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0663387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57034791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71681538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2333452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10-05-2020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827522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descr="A close up of a logo&#10;&#10;Description automatically generated">
            <a:extLst>
              <a:ext uri="{FF2B5EF4-FFF2-40B4-BE49-F238E27FC236}">
                <a16:creationId xmlns:a16="http://schemas.microsoft.com/office/drawing/2014/main" id="{55CCC642-EC10-438F-957C-A763C0CA6E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870" y="296838"/>
            <a:ext cx="3722259" cy="3722259"/>
          </a:xfrm>
          <a:prstGeom prst="rect">
            <a:avLst/>
          </a:prstGeom>
        </p:spPr>
      </p:pic>
    </p:spTree>
    <p:extLst>
      <p:ext uri="{BB962C8B-B14F-4D97-AF65-F5344CB8AC3E}">
        <p14:creationId xmlns:p14="http://schemas.microsoft.com/office/powerpoint/2010/main" val="2456920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10-05-2020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90648268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10-05-2020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221775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66398371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80487807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117801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3586365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145845430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2968074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61882035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35155291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0308099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134344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1171398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8115229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96077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5/10/2020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5/10/2020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5/10/2020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3320464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33619122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6419689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10/05/2020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821707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image" Target="../media/image8.emf"/><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image" Target="../media/image8.emf"/><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theme" Target="../theme/theme4.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theme" Target="../theme/theme5.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theme" Target="../theme/theme6.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image" Target="../media/image29.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21" Type="http://schemas.openxmlformats.org/officeDocument/2006/relationships/theme" Target="../theme/theme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76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10/05/2020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263900419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8036757"/>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10-05-2020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628869951"/>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0.xml"/></Relationships>
</file>

<file path=ppt/slides/_rels/slide15.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12.xml"/><Relationship Id="rId1" Type="http://schemas.openxmlformats.org/officeDocument/2006/relationships/slideLayout" Target="../slideLayouts/slideLayout118.xml"/></Relationships>
</file>

<file path=ppt/slides/_rels/slide16.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13.xml"/><Relationship Id="rId1" Type="http://schemas.openxmlformats.org/officeDocument/2006/relationships/slideLayout" Target="../slideLayouts/slideLayout118.xml"/><Relationship Id="rId5" Type="http://schemas.openxmlformats.org/officeDocument/2006/relationships/image" Target="../media/image48.png"/><Relationship Id="rId4" Type="http://schemas.openxmlformats.org/officeDocument/2006/relationships/hyperlink" Target="https://aka.ms/ppac"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0.xml"/></Relationships>
</file>

<file path=ppt/slides/_rels/slide18.xml.rels><?xml version="1.0" encoding="UTF-8" standalone="yes"?>
<Relationships xmlns="http://schemas.openxmlformats.org/package/2006/relationships"><Relationship Id="rId3" Type="http://schemas.openxmlformats.org/officeDocument/2006/relationships/hyperlink" Target="https://aka.ms/powerappspowershell" TargetMode="External"/><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1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hyperlink" Target="https://aka.ms/restrictflowconnector" TargetMode="External"/><Relationship Id="rId2" Type="http://schemas.openxmlformats.org/officeDocument/2006/relationships/hyperlink" Target="https://aka.ms/restrictappcreators" TargetMode="External"/><Relationship Id="rId1" Type="http://schemas.openxmlformats.org/officeDocument/2006/relationships/slideLayout" Target="../slideLayouts/slideLayout119.xml"/><Relationship Id="rId6" Type="http://schemas.openxmlformats.org/officeDocument/2006/relationships/image" Target="../media/image53.png"/><Relationship Id="rId5" Type="http://schemas.openxmlformats.org/officeDocument/2006/relationships/hyperlink" Target="https://aka.ms/newconnectornotification" TargetMode="External"/><Relationship Id="rId4" Type="http://schemas.openxmlformats.org/officeDocument/2006/relationships/hyperlink" Target="https://aka.ms/restrictappconnecto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46.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6.png"/><Relationship Id="rId18" Type="http://schemas.openxmlformats.org/officeDocument/2006/relationships/hyperlink" Target="https://github.com/jenkinsns" TargetMode="External"/><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hyperlink" Target="https://www.linkedin.com/in/jenkinsns/" TargetMode="External"/><Relationship Id="rId17" Type="http://schemas.openxmlformats.org/officeDocument/2006/relationships/image" Target="../media/image68.png"/><Relationship Id="rId2" Type="http://schemas.openxmlformats.org/officeDocument/2006/relationships/image" Target="../media/image57.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5.jpg"/><Relationship Id="rId5" Type="http://schemas.openxmlformats.org/officeDocument/2006/relationships/image" Target="../media/image60.png"/><Relationship Id="rId15" Type="http://schemas.openxmlformats.org/officeDocument/2006/relationships/image" Target="../media/image67.png"/><Relationship Id="rId10" Type="http://schemas.openxmlformats.org/officeDocument/2006/relationships/image" Target="../media/image64.png"/><Relationship Id="rId19" Type="http://schemas.openxmlformats.org/officeDocument/2006/relationships/hyperlink" Target="https://www.facebook.com/spfxinfo/" TargetMode="External"/><Relationship Id="rId4" Type="http://schemas.openxmlformats.org/officeDocument/2006/relationships/image" Target="../media/image59.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0.xml"/></Relationships>
</file>

<file path=ppt/slides/_rels/slide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1.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12.xml"/><Relationship Id="rId4" Type="http://schemas.openxmlformats.org/officeDocument/2006/relationships/hyperlink" Target="https://aka.ms/ppac"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Automate Empowerment</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86EA-F9B8-41C5-9C7B-D0663D2BDC3A}"/>
              </a:ext>
            </a:extLst>
          </p:cNvPr>
          <p:cNvSpPr>
            <a:spLocks noGrp="1"/>
          </p:cNvSpPr>
          <p:nvPr>
            <p:ph type="title"/>
          </p:nvPr>
        </p:nvSpPr>
        <p:spPr>
          <a:xfrm>
            <a:off x="586740" y="260648"/>
            <a:ext cx="11018520" cy="738664"/>
          </a:xfrm>
        </p:spPr>
        <p:txBody>
          <a:bodyPr>
            <a:normAutofit fontScale="90000"/>
          </a:bodyPr>
          <a:lstStyle/>
          <a:p>
            <a:r>
              <a:rPr lang="en-US" sz="4800"/>
              <a:t>Data loss prevention key facts</a:t>
            </a:r>
          </a:p>
        </p:txBody>
      </p:sp>
      <p:sp>
        <p:nvSpPr>
          <p:cNvPr id="3" name="Text Placeholder 2">
            <a:extLst>
              <a:ext uri="{FF2B5EF4-FFF2-40B4-BE49-F238E27FC236}">
                <a16:creationId xmlns:a16="http://schemas.microsoft.com/office/drawing/2014/main" id="{6BD71CCC-EA1A-4D80-A7ED-793E2EC363A1}"/>
              </a:ext>
            </a:extLst>
          </p:cNvPr>
          <p:cNvSpPr>
            <a:spLocks noGrp="1"/>
          </p:cNvSpPr>
          <p:nvPr>
            <p:ph type="body" sz="quarter" idx="10"/>
          </p:nvPr>
        </p:nvSpPr>
        <p:spPr>
          <a:xfrm>
            <a:off x="234951" y="1264049"/>
            <a:ext cx="4737100" cy="5152180"/>
          </a:xfrm>
        </p:spPr>
        <p:txBody>
          <a:bodyPr/>
          <a:lstStyle/>
          <a:p>
            <a:r>
              <a:rPr lang="en-US" sz="1800" dirty="0"/>
              <a:t>Data loss prevention policies (DLP) enforce rules for which connectors can be used together </a:t>
            </a:r>
            <a:br>
              <a:rPr lang="en-US" sz="1800" dirty="0"/>
            </a:br>
            <a:endParaRPr lang="en-US" sz="1800" dirty="0"/>
          </a:p>
          <a:p>
            <a:r>
              <a:rPr lang="en-US" sz="1800" dirty="0"/>
              <a:t>Connectors are classified as either Business Data only or No Business Data allowed </a:t>
            </a:r>
          </a:p>
          <a:p>
            <a:endParaRPr lang="en-US" sz="1800" dirty="0"/>
          </a:p>
          <a:p>
            <a:r>
              <a:rPr lang="en-US" sz="1800" dirty="0"/>
              <a:t>A connector in the business data only group can only be used with other connectors from that group in the same app or flow</a:t>
            </a:r>
          </a:p>
          <a:p>
            <a:endParaRPr lang="en-US" sz="1800" dirty="0"/>
          </a:p>
          <a:p>
            <a:r>
              <a:rPr lang="en-US" sz="1800" dirty="0"/>
              <a:t>Tenant admins can define policies that apply to all environments</a:t>
            </a:r>
          </a:p>
          <a:p>
            <a:endParaRPr lang="en-US" sz="1800" dirty="0"/>
          </a:p>
          <a:p>
            <a:r>
              <a:rPr lang="en-US" sz="1800" u="sng" dirty="0"/>
              <a:t>Non-Microsoft connectors can fully blocked using DLP policies</a:t>
            </a:r>
          </a:p>
          <a:p>
            <a:pPr marL="0" indent="0">
              <a:buNone/>
            </a:pPr>
            <a:endParaRPr lang="en-US" sz="1800" dirty="0"/>
          </a:p>
        </p:txBody>
      </p:sp>
      <p:pic>
        <p:nvPicPr>
          <p:cNvPr id="4" name="Picture 3">
            <a:extLst>
              <a:ext uri="{FF2B5EF4-FFF2-40B4-BE49-F238E27FC236}">
                <a16:creationId xmlns:a16="http://schemas.microsoft.com/office/drawing/2014/main" id="{43E43C15-CAAE-4E06-B12F-C7C436E3624F}"/>
              </a:ext>
            </a:extLst>
          </p:cNvPr>
          <p:cNvPicPr>
            <a:picLocks noChangeAspect="1"/>
          </p:cNvPicPr>
          <p:nvPr/>
        </p:nvPicPr>
        <p:blipFill>
          <a:blip r:embed="rId2"/>
          <a:stretch>
            <a:fillRect/>
          </a:stretch>
        </p:blipFill>
        <p:spPr>
          <a:xfrm>
            <a:off x="5124253" y="1247458"/>
            <a:ext cx="6997276" cy="4677820"/>
          </a:xfrm>
          <a:prstGeom prst="rect">
            <a:avLst/>
          </a:prstGeom>
          <a:ln>
            <a:solidFill>
              <a:schemeClr val="tx1"/>
            </a:solidFill>
          </a:ln>
        </p:spPr>
      </p:pic>
    </p:spTree>
    <p:extLst>
      <p:ext uri="{BB962C8B-B14F-4D97-AF65-F5344CB8AC3E}">
        <p14:creationId xmlns:p14="http://schemas.microsoft.com/office/powerpoint/2010/main" val="3993327255"/>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6"/>
            <a:ext cx="9856694" cy="886397"/>
          </a:xfrm>
        </p:spPr>
        <p:txBody>
          <a:bodyPr/>
          <a:lstStyle/>
          <a:p>
            <a:pPr marL="514350" indent="-514350">
              <a:buFont typeface="+mj-lt"/>
              <a:buAutoNum type="arabicPeriod"/>
            </a:pPr>
            <a:r>
              <a:rPr lang="en-US" sz="1800"/>
              <a:t>Create a policy spanning all environments that blocks all unsupported non-Microsoft connectors and classifies all Microsoft connectors as ‘Business Data’</a:t>
            </a:r>
          </a:p>
          <a:p>
            <a:pPr marL="514350" indent="-514350">
              <a:buFont typeface="+mj-lt"/>
              <a:buAutoNum type="arabicPeriod"/>
            </a:pPr>
            <a:endParaRPr lang="en-US" sz="180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426868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426868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426868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426868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442108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457348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4204150"/>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4356550"/>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4508950"/>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433321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448561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463801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4268682"/>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4421082"/>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4573482"/>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78" y="-1172475"/>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6" y="2646302"/>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#1: Block unsupported non-Microsoft connectors (e.g. Dropbox, social media)</a:t>
            </a:r>
          </a:p>
        </p:txBody>
      </p:sp>
    </p:spTree>
    <p:extLst>
      <p:ext uri="{BB962C8B-B14F-4D97-AF65-F5344CB8AC3E}">
        <p14:creationId xmlns:p14="http://schemas.microsoft.com/office/powerpoint/2010/main" val="30716763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6"/>
            <a:ext cx="9856694" cy="1828193"/>
          </a:xfrm>
        </p:spPr>
        <p:txBody>
          <a:bodyPr/>
          <a:lstStyle/>
          <a:p>
            <a:pPr marL="514350" indent="-514350">
              <a:buFont typeface="+mj-lt"/>
              <a:buAutoNum type="arabicPeriod"/>
            </a:pPr>
            <a:r>
              <a:rPr lang="en-US" sz="1800"/>
              <a:t>Create a policy spanning all environments that blocks all unsupported non-Microsoft connectors and classifies all Microsoft connectors as ‘Business Data’</a:t>
            </a:r>
          </a:p>
          <a:p>
            <a:pPr marL="514350" indent="-514350">
              <a:buFont typeface="+mj-lt"/>
              <a:buAutoNum type="arabicPeriod"/>
            </a:pPr>
            <a:endParaRPr lang="en-US" sz="1800"/>
          </a:p>
          <a:p>
            <a:pPr marL="514350" indent="-514350">
              <a:buFont typeface="+mj-lt"/>
              <a:buAutoNum type="arabicPeriod"/>
            </a:pPr>
            <a:r>
              <a:rPr lang="en-US" sz="1800"/>
              <a:t>Create a policy for the default environment (and other training environments) that further restricts which Microsoft connectors are classified as ‘Business Data’</a:t>
            </a:r>
          </a:p>
          <a:p>
            <a:pPr marL="514350" indent="-514350">
              <a:buFont typeface="+mj-lt"/>
              <a:buAutoNum type="arabicPeriod"/>
            </a:pPr>
            <a:endParaRPr lang="en-US" sz="180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78" y="42715"/>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2"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6" y="3861492"/>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6"/>
            <a:ext cx="3801034"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#2: Restrict ‘business data’ connectors (e.g. only Office 365 connectors are business data)</a:t>
            </a:r>
          </a:p>
        </p:txBody>
      </p:sp>
    </p:spTree>
    <p:extLst>
      <p:ext uri="{BB962C8B-B14F-4D97-AF65-F5344CB8AC3E}">
        <p14:creationId xmlns:p14="http://schemas.microsoft.com/office/powerpoint/2010/main" val="12633122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2" y="1262926"/>
            <a:ext cx="10159157" cy="2769989"/>
          </a:xfrm>
        </p:spPr>
        <p:txBody>
          <a:bodyPr/>
          <a:lstStyle/>
          <a:p>
            <a:pPr marL="514350" indent="-514350">
              <a:buFont typeface="+mj-lt"/>
              <a:buAutoNum type="arabicPeriod"/>
            </a:pPr>
            <a:r>
              <a:rPr lang="en-US" sz="1800" dirty="0"/>
              <a:t>Create a policy spanning all environments that blocks all unsupported non-Microsoft connectors and classifies all Microsoft connectors as ‘Business Data’</a:t>
            </a:r>
          </a:p>
          <a:p>
            <a:pPr marL="514350" indent="-514350">
              <a:buFont typeface="+mj-lt"/>
              <a:buAutoNum type="arabicPeriod"/>
            </a:pPr>
            <a:endParaRPr lang="en-US" sz="1800" dirty="0"/>
          </a:p>
          <a:p>
            <a:pPr marL="514350" indent="-514350">
              <a:buFont typeface="+mj-lt"/>
              <a:buAutoNum type="arabicPeriod"/>
            </a:pPr>
            <a:r>
              <a:rPr lang="en-US" sz="1800" dirty="0"/>
              <a:t>Create a policy for the default environment (and other training environments) that further restricts which Microsoft connectors are classified as ‘Business Data’</a:t>
            </a:r>
          </a:p>
          <a:p>
            <a:pPr marL="514350" indent="-514350">
              <a:buFont typeface="+mj-lt"/>
              <a:buAutoNum type="arabicPeriod"/>
            </a:pPr>
            <a:endParaRPr lang="en-US" sz="1800" dirty="0"/>
          </a:p>
          <a:p>
            <a:pPr marL="514350" indent="-514350">
              <a:buFont typeface="+mj-lt"/>
              <a:buAutoNum type="arabicPeriod"/>
            </a:pPr>
            <a:r>
              <a:rPr lang="en-US" sz="1800" dirty="0"/>
              <a:t>Create additional policies or exclude those environment from policies #1 and #2 above that permit certain connectors to be used for specific environments: </a:t>
            </a:r>
            <a:r>
              <a:rPr lang="en-US" sz="1800" b="1" dirty="0"/>
              <a:t>approved custom connectors</a:t>
            </a:r>
          </a:p>
          <a:p>
            <a:pPr marL="514350" indent="-514350">
              <a:buFont typeface="+mj-lt"/>
              <a:buAutoNum type="arabicPeriod"/>
            </a:pPr>
            <a:endParaRPr lang="en-US" sz="1800"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78" y="42715"/>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2"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6" y="3861492"/>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6"/>
            <a:ext cx="3801034"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#2: Restrict ‘business data’ connectors (e.g. only Office 365 connectors are business data)</a:t>
            </a:r>
          </a:p>
        </p:txBody>
      </p:sp>
      <p:sp>
        <p:nvSpPr>
          <p:cNvPr id="35" name="Left Bracket 34">
            <a:extLst>
              <a:ext uri="{FF2B5EF4-FFF2-40B4-BE49-F238E27FC236}">
                <a16:creationId xmlns:a16="http://schemas.microsoft.com/office/drawing/2014/main" id="{33803A2B-EFA0-424F-B5DA-86C49E35DB5C}"/>
              </a:ext>
            </a:extLst>
          </p:cNvPr>
          <p:cNvSpPr/>
          <p:nvPr/>
        </p:nvSpPr>
        <p:spPr>
          <a:xfrm rot="5400000">
            <a:off x="7649515" y="3256587"/>
            <a:ext cx="181522" cy="3638848"/>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EDC6A7AC-478C-4CC1-977A-CFC2ACB9BB75}"/>
              </a:ext>
            </a:extLst>
          </p:cNvPr>
          <p:cNvSpPr/>
          <p:nvPr/>
        </p:nvSpPr>
        <p:spPr bwMode="auto">
          <a:xfrm>
            <a:off x="6407529" y="4704641"/>
            <a:ext cx="279549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#3: Create exception policy for certain application environments </a:t>
            </a:r>
          </a:p>
        </p:txBody>
      </p:sp>
    </p:spTree>
    <p:extLst>
      <p:ext uri="{BB962C8B-B14F-4D97-AF65-F5344CB8AC3E}">
        <p14:creationId xmlns:p14="http://schemas.microsoft.com/office/powerpoint/2010/main" val="17904598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537210"/>
            <a:ext cx="6186125" cy="997196"/>
          </a:xfrm>
        </p:spPr>
        <p:txBody>
          <a:bodyPr/>
          <a:lstStyle/>
          <a:p>
            <a:r>
              <a:rPr lang="en-US" dirty="0"/>
              <a:t>Monitor your tenant’s activity</a:t>
            </a:r>
          </a:p>
        </p:txBody>
      </p:sp>
    </p:spTree>
    <p:extLst>
      <p:ext uri="{BB962C8B-B14F-4D97-AF65-F5344CB8AC3E}">
        <p14:creationId xmlns:p14="http://schemas.microsoft.com/office/powerpoint/2010/main" val="36120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2560701"/>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sz="3200" b="1" dirty="0"/>
          </a:p>
          <a:p>
            <a:pPr marL="0" indent="0">
              <a:buNone/>
            </a:pPr>
            <a:endParaRPr lang="en-US" dirty="0"/>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graphicFrame>
        <p:nvGraphicFramePr>
          <p:cNvPr id="11" name="Table 10">
            <a:extLst>
              <a:ext uri="{FF2B5EF4-FFF2-40B4-BE49-F238E27FC236}">
                <a16:creationId xmlns:a16="http://schemas.microsoft.com/office/drawing/2014/main" id="{57E2216A-68AC-4088-9A5A-BEE0C15DC761}"/>
              </a:ext>
            </a:extLst>
          </p:cNvPr>
          <p:cNvGraphicFramePr>
            <a:graphicFrameLocks noGrp="1"/>
          </p:cNvGraphicFramePr>
          <p:nvPr/>
        </p:nvGraphicFramePr>
        <p:xfrm>
          <a:off x="5857702" y="2754958"/>
          <a:ext cx="6029498" cy="3799623"/>
        </p:xfrm>
        <a:graphic>
          <a:graphicData uri="http://schemas.openxmlformats.org/drawingml/2006/table">
            <a:tbl>
              <a:tblPr firstRow="1" bandRow="1">
                <a:tableStyleId>{21E4AEA4-8DFA-4A89-87EB-49C32662AFE0}</a:tableStyleId>
              </a:tblPr>
              <a:tblGrid>
                <a:gridCol w="2807902">
                  <a:extLst>
                    <a:ext uri="{9D8B030D-6E8A-4147-A177-3AD203B41FA5}">
                      <a16:colId xmlns:a16="http://schemas.microsoft.com/office/drawing/2014/main" val="1727943013"/>
                    </a:ext>
                  </a:extLst>
                </a:gridCol>
                <a:gridCol w="3221596">
                  <a:extLst>
                    <a:ext uri="{9D8B030D-6E8A-4147-A177-3AD203B41FA5}">
                      <a16:colId xmlns:a16="http://schemas.microsoft.com/office/drawing/2014/main" val="646873165"/>
                    </a:ext>
                  </a:extLst>
                </a:gridCol>
              </a:tblGrid>
              <a:tr h="514533">
                <a:tc>
                  <a:txBody>
                    <a:bodyPr/>
                    <a:lstStyle/>
                    <a:p>
                      <a:pPr algn="ctr"/>
                      <a:r>
                        <a:rPr lang="en-US" sz="1800"/>
                        <a:t>Microsoft Flow</a:t>
                      </a:r>
                    </a:p>
                  </a:txBody>
                  <a:tcPr/>
                </a:tc>
                <a:tc>
                  <a:txBody>
                    <a:bodyPr/>
                    <a:lstStyle/>
                    <a:p>
                      <a:pPr algn="ctr"/>
                      <a:r>
                        <a:rPr lang="en-US" sz="1800"/>
                        <a:t>PowerApps</a:t>
                      </a:r>
                    </a:p>
                  </a:txBody>
                  <a:tcPr/>
                </a:tc>
                <a:extLst>
                  <a:ext uri="{0D108BD9-81ED-4DB2-BD59-A6C34878D82A}">
                    <a16:rowId xmlns:a16="http://schemas.microsoft.com/office/drawing/2014/main" val="1634850960"/>
                  </a:ext>
                </a:extLst>
              </a:tr>
              <a:tr h="3285090">
                <a:tc>
                  <a:txBody>
                    <a:bodyPr/>
                    <a:lstStyle/>
                    <a:p>
                      <a:pPr marL="285750" indent="-285750">
                        <a:buFont typeface="Arial" panose="020B0604020202020204" pitchFamily="34" charset="0"/>
                        <a:buChar char="•"/>
                      </a:pPr>
                      <a:r>
                        <a:rPr lang="en-US" sz="1800"/>
                        <a:t>Created flow </a:t>
                      </a:r>
                    </a:p>
                    <a:p>
                      <a:pPr marL="285750" indent="-285750">
                        <a:buFont typeface="Arial" panose="020B0604020202020204" pitchFamily="34" charset="0"/>
                        <a:buChar char="•"/>
                      </a:pPr>
                      <a:r>
                        <a:rPr lang="en-US" sz="1800"/>
                        <a:t>Edited flow </a:t>
                      </a:r>
                    </a:p>
                    <a:p>
                      <a:pPr marL="285750" indent="-285750">
                        <a:buFont typeface="Arial" panose="020B0604020202020204" pitchFamily="34" charset="0"/>
                        <a:buChar char="•"/>
                      </a:pPr>
                      <a:r>
                        <a:rPr lang="en-US" sz="1800"/>
                        <a:t>Deleted flow </a:t>
                      </a:r>
                    </a:p>
                    <a:p>
                      <a:pPr marL="285750" indent="-285750">
                        <a:buFont typeface="Arial" panose="020B0604020202020204" pitchFamily="34" charset="0"/>
                        <a:buChar char="•"/>
                      </a:pPr>
                      <a:r>
                        <a:rPr lang="en-US" sz="1800"/>
                        <a:t>Edited permissions </a:t>
                      </a:r>
                    </a:p>
                    <a:p>
                      <a:pPr marL="285750" indent="-285750">
                        <a:buFont typeface="Arial" panose="020B0604020202020204" pitchFamily="34" charset="0"/>
                        <a:buChar char="•"/>
                      </a:pPr>
                      <a:r>
                        <a:rPr lang="en-US" sz="1800"/>
                        <a:t>Deleted permissions </a:t>
                      </a:r>
                    </a:p>
                    <a:p>
                      <a:pPr marL="285750" indent="-285750">
                        <a:buFont typeface="Arial" panose="020B0604020202020204" pitchFamily="34" charset="0"/>
                        <a:buChar char="•"/>
                      </a:pPr>
                      <a:r>
                        <a:rPr lang="en-US" sz="1800"/>
                        <a:t>Started a paid trial </a:t>
                      </a:r>
                    </a:p>
                    <a:p>
                      <a:pPr marL="285750" indent="-285750">
                        <a:buFont typeface="Arial" panose="020B0604020202020204" pitchFamily="34" charset="0"/>
                        <a:buChar char="•"/>
                      </a:pPr>
                      <a:r>
                        <a:rPr lang="en-US" sz="1800"/>
                        <a:t>Renewed a paid trial </a:t>
                      </a:r>
                      <a:endParaRPr lang="en-US" sz="180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1800" dirty="0"/>
                        <a:t>Created app</a:t>
                      </a:r>
                    </a:p>
                    <a:p>
                      <a:pPr marL="285750" indent="-285750">
                        <a:buFont typeface="Arial" panose="020B0604020202020204" pitchFamily="34" charset="0"/>
                        <a:buChar char="•"/>
                      </a:pPr>
                      <a:r>
                        <a:rPr lang="en-US" sz="1800" dirty="0"/>
                        <a:t>Edited/save app (draft)</a:t>
                      </a:r>
                    </a:p>
                    <a:p>
                      <a:pPr marL="285750" indent="-285750">
                        <a:buFont typeface="Arial" panose="020B0604020202020204" pitchFamily="34" charset="0"/>
                        <a:buChar char="•"/>
                      </a:pPr>
                      <a:r>
                        <a:rPr lang="en-US" sz="1800" dirty="0"/>
                        <a:t>Published app</a:t>
                      </a:r>
                    </a:p>
                    <a:p>
                      <a:pPr marL="285750" indent="-285750">
                        <a:buFont typeface="Arial" panose="020B0604020202020204" pitchFamily="34" charset="0"/>
                        <a:buChar char="•"/>
                      </a:pPr>
                      <a:r>
                        <a:rPr lang="en-US" sz="1800" dirty="0"/>
                        <a:t>Deleted app</a:t>
                      </a:r>
                    </a:p>
                    <a:p>
                      <a:pPr marL="285750" indent="-285750">
                        <a:buFont typeface="Arial" panose="020B0604020202020204" pitchFamily="34" charset="0"/>
                        <a:buChar char="•"/>
                      </a:pPr>
                      <a:r>
                        <a:rPr lang="en-US" sz="1800" dirty="0"/>
                        <a:t>Restored an app from app version</a:t>
                      </a:r>
                    </a:p>
                    <a:p>
                      <a:pPr marL="285750" indent="-285750">
                        <a:buFont typeface="Arial" panose="020B0604020202020204" pitchFamily="34" charset="0"/>
                        <a:buChar char="•"/>
                      </a:pPr>
                      <a:r>
                        <a:rPr lang="en-US" sz="1800" dirty="0"/>
                        <a:t>Launched app</a:t>
                      </a:r>
                    </a:p>
                    <a:p>
                      <a:pPr marL="285750" indent="-285750">
                        <a:buFont typeface="Arial" panose="020B0604020202020204" pitchFamily="34" charset="0"/>
                        <a:buChar char="•"/>
                      </a:pPr>
                      <a:r>
                        <a:rPr lang="en-US" sz="1800" dirty="0"/>
                        <a:t>Marking app as featured</a:t>
                      </a:r>
                    </a:p>
                    <a:p>
                      <a:pPr marL="285750" indent="-285750">
                        <a:buFont typeface="Arial" panose="020B0604020202020204" pitchFamily="34" charset="0"/>
                        <a:buChar char="•"/>
                      </a:pPr>
                      <a:r>
                        <a:rPr lang="en-US" sz="1800" dirty="0"/>
                        <a:t>Marking app as hero</a:t>
                      </a:r>
                    </a:p>
                    <a:p>
                      <a:pPr marL="285750" indent="-285750">
                        <a:buFont typeface="Arial" panose="020B0604020202020204" pitchFamily="34" charset="0"/>
                        <a:buChar char="•"/>
                      </a:pPr>
                      <a:r>
                        <a:rPr lang="en-US" sz="1800" dirty="0"/>
                        <a:t>Edited app permissions</a:t>
                      </a:r>
                    </a:p>
                    <a:p>
                      <a:pPr marL="285750" indent="-285750">
                        <a:buFont typeface="Arial" panose="020B0604020202020204" pitchFamily="34" charset="0"/>
                        <a:buChar char="•"/>
                      </a:pPr>
                      <a:r>
                        <a:rPr lang="en-US" sz="1800" dirty="0"/>
                        <a:t>Deleted app permissions</a:t>
                      </a:r>
                    </a:p>
                  </a:txBody>
                  <a:tcPr/>
                </a:tc>
                <a:extLst>
                  <a:ext uri="{0D108BD9-81ED-4DB2-BD59-A6C34878D82A}">
                    <a16:rowId xmlns:a16="http://schemas.microsoft.com/office/drawing/2014/main" val="3741146617"/>
                  </a:ext>
                </a:extLst>
              </a:tr>
            </a:tbl>
          </a:graphicData>
        </a:graphic>
      </p:graphicFrame>
      <p:sp>
        <p:nvSpPr>
          <p:cNvPr id="13" name="Text Placeholder 5">
            <a:extLst>
              <a:ext uri="{FF2B5EF4-FFF2-40B4-BE49-F238E27FC236}">
                <a16:creationId xmlns:a16="http://schemas.microsoft.com/office/drawing/2014/main" id="{FA0DA5C1-748B-4B80-9CDB-8F200EF51D95}"/>
              </a:ext>
            </a:extLst>
          </p:cNvPr>
          <p:cNvSpPr txBox="1">
            <a:spLocks/>
          </p:cNvSpPr>
          <p:nvPr/>
        </p:nvSpPr>
        <p:spPr>
          <a:xfrm>
            <a:off x="446190" y="2669963"/>
            <a:ext cx="5004351" cy="40626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The audit records are stored in Office 365 Security and Compliance center. </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have an Office 365 E3 or greater license</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enabled at the organization level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Office provides an API to query this data, which is currently used by many SIEM vendors to use the Activity Logging data for reporting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303811967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a16="http://schemas.microsoft.com/office/drawing/2014/main">
      <p:transition spd="slow">
        <p:push/>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5281446"/>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dirty="0"/>
          </a:p>
          <a:p>
            <a:pPr marL="0" indent="0">
              <a:buNone/>
            </a:pPr>
            <a:r>
              <a:rPr lang="en-US" dirty="0"/>
              <a:t>2. Admin analytics available at </a:t>
            </a:r>
            <a:r>
              <a:rPr lang="en-US" dirty="0">
                <a:hlinkClick r:id="rId4"/>
              </a:rPr>
              <a:t>https://aka.ms/ppac</a:t>
            </a:r>
            <a:r>
              <a:rPr lang="en-US" dirty="0"/>
              <a:t> </a:t>
            </a:r>
          </a:p>
          <a:p>
            <a:r>
              <a:rPr lang="en-US" sz="2400" dirty="0"/>
              <a:t>Tenant and environment level analytics</a:t>
            </a:r>
          </a:p>
          <a:p>
            <a:r>
              <a:rPr lang="en-US" sz="2400" dirty="0"/>
              <a:t>Available from Power Platform admin center</a:t>
            </a:r>
          </a:p>
          <a:p>
            <a:r>
              <a:rPr lang="en-US" sz="2400" dirty="0"/>
              <a:t>Access is available for environment admins</a:t>
            </a:r>
          </a:p>
          <a:p>
            <a:r>
              <a:rPr lang="en-US" sz="2400" dirty="0"/>
              <a:t>Data is stored for 28 days</a:t>
            </a:r>
          </a:p>
          <a:p>
            <a:r>
              <a:rPr lang="en-US" sz="2400" dirty="0"/>
              <a:t>Data is refreshed daily</a:t>
            </a:r>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4" name="Rectangle 3">
            <a:extLst>
              <a:ext uri="{FF2B5EF4-FFF2-40B4-BE49-F238E27FC236}">
                <a16:creationId xmlns:a16="http://schemas.microsoft.com/office/drawing/2014/main" id="{756A86AE-4727-4670-88A5-A836C80230FE}"/>
              </a:ext>
            </a:extLst>
          </p:cNvPr>
          <p:cNvSpPr/>
          <p:nvPr/>
        </p:nvSpPr>
        <p:spPr bwMode="auto">
          <a:xfrm>
            <a:off x="8405349" y="2995415"/>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Capacity Management</a:t>
            </a:r>
          </a:p>
        </p:txBody>
      </p:sp>
      <p:sp>
        <p:nvSpPr>
          <p:cNvPr id="5" name="Rectangle 4">
            <a:extLst>
              <a:ext uri="{FF2B5EF4-FFF2-40B4-BE49-F238E27FC236}">
                <a16:creationId xmlns:a16="http://schemas.microsoft.com/office/drawing/2014/main" id="{7C88B70D-6814-408E-B442-53F48E452AD5}"/>
              </a:ext>
            </a:extLst>
          </p:cNvPr>
          <p:cNvSpPr/>
          <p:nvPr/>
        </p:nvSpPr>
        <p:spPr bwMode="auto">
          <a:xfrm>
            <a:off x="8413915" y="3977668"/>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Common Data Service</a:t>
            </a:r>
          </a:p>
        </p:txBody>
      </p:sp>
      <p:sp>
        <p:nvSpPr>
          <p:cNvPr id="6" name="Rectangle 5">
            <a:extLst>
              <a:ext uri="{FF2B5EF4-FFF2-40B4-BE49-F238E27FC236}">
                <a16:creationId xmlns:a16="http://schemas.microsoft.com/office/drawing/2014/main" id="{C0D03107-8044-4041-9B92-066AC8A22134}"/>
              </a:ext>
            </a:extLst>
          </p:cNvPr>
          <p:cNvSpPr/>
          <p:nvPr/>
        </p:nvSpPr>
        <p:spPr bwMode="auto">
          <a:xfrm>
            <a:off x="8405349" y="4961660"/>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Microsoft Flow</a:t>
            </a:r>
          </a:p>
        </p:txBody>
      </p:sp>
      <p:sp>
        <p:nvSpPr>
          <p:cNvPr id="7" name="Rectangle 6">
            <a:extLst>
              <a:ext uri="{FF2B5EF4-FFF2-40B4-BE49-F238E27FC236}">
                <a16:creationId xmlns:a16="http://schemas.microsoft.com/office/drawing/2014/main" id="{74A5AF3B-C166-4068-953D-62F9A8A06CAC}"/>
              </a:ext>
            </a:extLst>
          </p:cNvPr>
          <p:cNvSpPr/>
          <p:nvPr/>
        </p:nvSpPr>
        <p:spPr bwMode="auto">
          <a:xfrm>
            <a:off x="8413915" y="5934132"/>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PowerApps</a:t>
            </a:r>
          </a:p>
        </p:txBody>
      </p:sp>
      <p:pic>
        <p:nvPicPr>
          <p:cNvPr id="9" name="Picture 8">
            <a:extLst>
              <a:ext uri="{FF2B5EF4-FFF2-40B4-BE49-F238E27FC236}">
                <a16:creationId xmlns:a16="http://schemas.microsoft.com/office/drawing/2014/main" id="{4EF467F2-12F9-4909-8281-EA53799D1B70}"/>
              </a:ext>
            </a:extLst>
          </p:cNvPr>
          <p:cNvPicPr>
            <a:picLocks noChangeAspect="1"/>
          </p:cNvPicPr>
          <p:nvPr/>
        </p:nvPicPr>
        <p:blipFill>
          <a:blip r:embed="rId5"/>
          <a:stretch>
            <a:fillRect/>
          </a:stretch>
        </p:blipFill>
        <p:spPr>
          <a:xfrm>
            <a:off x="8390069" y="992312"/>
            <a:ext cx="3451291" cy="1951764"/>
          </a:xfrm>
          <a:prstGeom prst="rect">
            <a:avLst/>
          </a:prstGeom>
        </p:spPr>
      </p:pic>
    </p:spTree>
    <p:extLst>
      <p:ext uri="{BB962C8B-B14F-4D97-AF65-F5344CB8AC3E}">
        <p14:creationId xmlns:p14="http://schemas.microsoft.com/office/powerpoint/2010/main" val="36657442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a16="http://schemas.microsoft.com/office/drawing/2014/main">
      <p:transition spd="slow">
        <p:push/>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Alert &amp; act on that activity</a:t>
            </a:r>
          </a:p>
        </p:txBody>
      </p:sp>
    </p:spTree>
    <p:extLst>
      <p:ext uri="{BB962C8B-B14F-4D97-AF65-F5344CB8AC3E}">
        <p14:creationId xmlns:p14="http://schemas.microsoft.com/office/powerpoint/2010/main" val="298047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A39-1D60-4772-888B-490A4E5038BD}"/>
              </a:ext>
            </a:extLst>
          </p:cNvPr>
          <p:cNvSpPr>
            <a:spLocks noGrp="1"/>
          </p:cNvSpPr>
          <p:nvPr>
            <p:ph type="title"/>
          </p:nvPr>
        </p:nvSpPr>
        <p:spPr>
          <a:xfrm>
            <a:off x="489079" y="228604"/>
            <a:ext cx="11296416" cy="1107996"/>
          </a:xfrm>
        </p:spPr>
        <p:txBody>
          <a:bodyPr>
            <a:normAutofit fontScale="90000"/>
          </a:bodyPr>
          <a:lstStyle/>
          <a:p>
            <a:r>
              <a:rPr lang="en-US"/>
              <a:t>Leverage management connectors &amp; PowerShell as powerful reporting tools + tools for action</a:t>
            </a:r>
          </a:p>
        </p:txBody>
      </p:sp>
      <p:sp>
        <p:nvSpPr>
          <p:cNvPr id="3" name="Content Placeholder 2">
            <a:extLst>
              <a:ext uri="{FF2B5EF4-FFF2-40B4-BE49-F238E27FC236}">
                <a16:creationId xmlns:a16="http://schemas.microsoft.com/office/drawing/2014/main" id="{6782451E-FE15-4CB8-81A3-DF0B405E4966}"/>
              </a:ext>
            </a:extLst>
          </p:cNvPr>
          <p:cNvSpPr>
            <a:spLocks noGrp="1"/>
          </p:cNvSpPr>
          <p:nvPr>
            <p:ph sz="quarter" idx="10"/>
          </p:nvPr>
        </p:nvSpPr>
        <p:spPr>
          <a:xfrm>
            <a:off x="586580" y="1684029"/>
            <a:ext cx="11296416" cy="2622256"/>
          </a:xfrm>
        </p:spPr>
        <p:txBody>
          <a:bodyPr/>
          <a:lstStyle/>
          <a:p>
            <a:r>
              <a:rPr lang="en-US" sz="2400"/>
              <a:t>The PowerShell Cmdlets give admins full visibility to all activity for PowerApps and Flow in their organization - </a:t>
            </a:r>
            <a:r>
              <a:rPr lang="en-US" sz="2400">
                <a:hlinkClick r:id="rId3"/>
              </a:rPr>
              <a:t>aka.ms/</a:t>
            </a:r>
            <a:r>
              <a:rPr lang="en-US" sz="2400" err="1">
                <a:hlinkClick r:id="rId3"/>
              </a:rPr>
              <a:t>powerappspowershell</a:t>
            </a:r>
            <a:r>
              <a:rPr lang="en-US" sz="2400"/>
              <a:t>.</a:t>
            </a:r>
          </a:p>
          <a:p>
            <a:endParaRPr lang="en-US" sz="2400"/>
          </a:p>
          <a:p>
            <a:r>
              <a:rPr lang="en-US" sz="2400"/>
              <a:t>Management connectors</a:t>
            </a:r>
          </a:p>
          <a:p>
            <a:pPr lvl="1"/>
            <a:r>
              <a:rPr lang="en-US" sz="1800" b="1"/>
              <a:t>Full visibility</a:t>
            </a:r>
            <a:r>
              <a:rPr lang="en-US" sz="1800"/>
              <a:t>: Power Platform APIs in an accessible connector interface, provide admin access to resources</a:t>
            </a:r>
          </a:p>
          <a:p>
            <a:pPr lvl="1"/>
            <a:r>
              <a:rPr lang="en-US" sz="1800" b="1"/>
              <a:t>Customization </a:t>
            </a:r>
            <a:r>
              <a:rPr lang="en-US" sz="1800"/>
              <a:t>: Pull the metadata you need to build the custom reports you want</a:t>
            </a:r>
          </a:p>
          <a:p>
            <a:pPr lvl="1"/>
            <a:r>
              <a:rPr lang="en-US" sz="1800" b="1" u="sng"/>
              <a:t>Flexibility</a:t>
            </a:r>
            <a:r>
              <a:rPr lang="en-US" sz="1800" u="sng"/>
              <a:t>: Build the policies you need to implement administration + governance requirements</a:t>
            </a:r>
          </a:p>
        </p:txBody>
      </p:sp>
      <p:pic>
        <p:nvPicPr>
          <p:cNvPr id="4" name="Picture 3">
            <a:extLst>
              <a:ext uri="{FF2B5EF4-FFF2-40B4-BE49-F238E27FC236}">
                <a16:creationId xmlns:a16="http://schemas.microsoft.com/office/drawing/2014/main" id="{9C956852-F61D-4B03-99ED-3DCD6DFE5429}"/>
              </a:ext>
            </a:extLst>
          </p:cNvPr>
          <p:cNvPicPr>
            <a:picLocks noChangeAspect="1"/>
          </p:cNvPicPr>
          <p:nvPr/>
        </p:nvPicPr>
        <p:blipFill>
          <a:blip r:embed="rId4"/>
          <a:stretch>
            <a:fillRect/>
          </a:stretch>
        </p:blipFill>
        <p:spPr>
          <a:xfrm>
            <a:off x="1103445" y="4596301"/>
            <a:ext cx="551040" cy="551040"/>
          </a:xfrm>
          <a:prstGeom prst="rect">
            <a:avLst/>
          </a:prstGeom>
        </p:spPr>
      </p:pic>
      <p:pic>
        <p:nvPicPr>
          <p:cNvPr id="5" name="Picture 4">
            <a:extLst>
              <a:ext uri="{FF2B5EF4-FFF2-40B4-BE49-F238E27FC236}">
                <a16:creationId xmlns:a16="http://schemas.microsoft.com/office/drawing/2014/main" id="{9AB4072C-E65D-425E-B488-08489B03B2BE}"/>
              </a:ext>
            </a:extLst>
          </p:cNvPr>
          <p:cNvPicPr>
            <a:picLocks noChangeAspect="1"/>
          </p:cNvPicPr>
          <p:nvPr/>
        </p:nvPicPr>
        <p:blipFill>
          <a:blip r:embed="rId5"/>
          <a:stretch>
            <a:fillRect/>
          </a:stretch>
        </p:blipFill>
        <p:spPr>
          <a:xfrm>
            <a:off x="1103445" y="5253203"/>
            <a:ext cx="551040" cy="551040"/>
          </a:xfrm>
          <a:prstGeom prst="rect">
            <a:avLst/>
          </a:prstGeom>
        </p:spPr>
      </p:pic>
      <p:pic>
        <p:nvPicPr>
          <p:cNvPr id="7" name="Picture 6">
            <a:extLst>
              <a:ext uri="{FF2B5EF4-FFF2-40B4-BE49-F238E27FC236}">
                <a16:creationId xmlns:a16="http://schemas.microsoft.com/office/drawing/2014/main" id="{3BCF9E50-C19A-4C28-9869-7B3ACC9981FB}"/>
              </a:ext>
            </a:extLst>
          </p:cNvPr>
          <p:cNvPicPr>
            <a:picLocks noChangeAspect="1"/>
          </p:cNvPicPr>
          <p:nvPr/>
        </p:nvPicPr>
        <p:blipFill>
          <a:blip r:embed="rId6"/>
          <a:stretch>
            <a:fillRect/>
          </a:stretch>
        </p:blipFill>
        <p:spPr>
          <a:xfrm>
            <a:off x="4943872" y="5205285"/>
            <a:ext cx="551040" cy="551040"/>
          </a:xfrm>
          <a:prstGeom prst="rect">
            <a:avLst/>
          </a:prstGeom>
        </p:spPr>
      </p:pic>
      <p:pic>
        <p:nvPicPr>
          <p:cNvPr id="8" name="Picture 7">
            <a:extLst>
              <a:ext uri="{FF2B5EF4-FFF2-40B4-BE49-F238E27FC236}">
                <a16:creationId xmlns:a16="http://schemas.microsoft.com/office/drawing/2014/main" id="{391C343D-34CE-48FA-87F4-D41384187CF8}"/>
              </a:ext>
            </a:extLst>
          </p:cNvPr>
          <p:cNvPicPr>
            <a:picLocks noChangeAspect="1"/>
          </p:cNvPicPr>
          <p:nvPr/>
        </p:nvPicPr>
        <p:blipFill>
          <a:blip r:embed="rId7"/>
          <a:stretch>
            <a:fillRect/>
          </a:stretch>
        </p:blipFill>
        <p:spPr>
          <a:xfrm>
            <a:off x="4943872" y="4552864"/>
            <a:ext cx="551040" cy="551040"/>
          </a:xfrm>
          <a:prstGeom prst="rect">
            <a:avLst/>
          </a:prstGeom>
        </p:spPr>
      </p:pic>
      <p:sp>
        <p:nvSpPr>
          <p:cNvPr id="9" name="TextBox 8">
            <a:extLst>
              <a:ext uri="{FF2B5EF4-FFF2-40B4-BE49-F238E27FC236}">
                <a16:creationId xmlns:a16="http://schemas.microsoft.com/office/drawing/2014/main" id="{B5E63010-9B32-43C2-A4CF-0245BB3D359E}"/>
              </a:ext>
            </a:extLst>
          </p:cNvPr>
          <p:cNvSpPr txBox="1"/>
          <p:nvPr/>
        </p:nvSpPr>
        <p:spPr>
          <a:xfrm>
            <a:off x="5539556" y="4628329"/>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Admins</a:t>
            </a:r>
          </a:p>
        </p:txBody>
      </p:sp>
      <p:sp>
        <p:nvSpPr>
          <p:cNvPr id="10" name="TextBox 9">
            <a:extLst>
              <a:ext uri="{FF2B5EF4-FFF2-40B4-BE49-F238E27FC236}">
                <a16:creationId xmlns:a16="http://schemas.microsoft.com/office/drawing/2014/main" id="{BB074493-B5BA-4B38-BF03-BDC09709ED3D}"/>
              </a:ext>
            </a:extLst>
          </p:cNvPr>
          <p:cNvSpPr txBox="1"/>
          <p:nvPr/>
        </p:nvSpPr>
        <p:spPr>
          <a:xfrm>
            <a:off x="5539557" y="5280751"/>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App Makers</a:t>
            </a:r>
          </a:p>
        </p:txBody>
      </p:sp>
      <p:sp>
        <p:nvSpPr>
          <p:cNvPr id="11" name="TextBox 10">
            <a:extLst>
              <a:ext uri="{FF2B5EF4-FFF2-40B4-BE49-F238E27FC236}">
                <a16:creationId xmlns:a16="http://schemas.microsoft.com/office/drawing/2014/main" id="{6C7B7387-8A82-4AE8-81AF-6C6C41CEC373}"/>
              </a:ext>
            </a:extLst>
          </p:cNvPr>
          <p:cNvSpPr txBox="1"/>
          <p:nvPr/>
        </p:nvSpPr>
        <p:spPr>
          <a:xfrm>
            <a:off x="1699131" y="4671767"/>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 Platform for Admins</a:t>
            </a:r>
          </a:p>
        </p:txBody>
      </p:sp>
      <p:sp>
        <p:nvSpPr>
          <p:cNvPr id="13" name="TextBox 12">
            <a:extLst>
              <a:ext uri="{FF2B5EF4-FFF2-40B4-BE49-F238E27FC236}">
                <a16:creationId xmlns:a16="http://schemas.microsoft.com/office/drawing/2014/main" id="{1E1DBFA0-DE15-4D14-AD08-1500F0A0D3C3}"/>
              </a:ext>
            </a:extLst>
          </p:cNvPr>
          <p:cNvSpPr txBox="1"/>
          <p:nvPr/>
        </p:nvSpPr>
        <p:spPr>
          <a:xfrm>
            <a:off x="1688180" y="5328668"/>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Flow Management</a:t>
            </a:r>
          </a:p>
        </p:txBody>
      </p:sp>
    </p:spTree>
    <p:extLst>
      <p:ext uri="{BB962C8B-B14F-4D97-AF65-F5344CB8AC3E}">
        <p14:creationId xmlns:p14="http://schemas.microsoft.com/office/powerpoint/2010/main" val="1533853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90DB-82EC-42AD-8B30-61C2A55AF976}"/>
              </a:ext>
            </a:extLst>
          </p:cNvPr>
          <p:cNvSpPr>
            <a:spLocks noGrp="1"/>
          </p:cNvSpPr>
          <p:nvPr>
            <p:ph type="title"/>
          </p:nvPr>
        </p:nvSpPr>
        <p:spPr>
          <a:xfrm>
            <a:off x="588263" y="457200"/>
            <a:ext cx="11018520" cy="553998"/>
          </a:xfrm>
        </p:spPr>
        <p:txBody>
          <a:bodyPr>
            <a:normAutofit fontScale="90000"/>
          </a:bodyPr>
          <a:lstStyle/>
          <a:p>
            <a:r>
              <a:rPr lang="en-US"/>
              <a:t>Establish and automate your audit process</a:t>
            </a:r>
          </a:p>
        </p:txBody>
      </p:sp>
      <p:graphicFrame>
        <p:nvGraphicFramePr>
          <p:cNvPr id="7" name="Table 6">
            <a:extLst>
              <a:ext uri="{FF2B5EF4-FFF2-40B4-BE49-F238E27FC236}">
                <a16:creationId xmlns:a16="http://schemas.microsoft.com/office/drawing/2014/main" id="{D7DC4349-03D7-4EE1-BAD2-74FDB0A035A6}"/>
              </a:ext>
            </a:extLst>
          </p:cNvPr>
          <p:cNvGraphicFramePr>
            <a:graphicFrameLocks noGrp="1"/>
          </p:cNvGraphicFramePr>
          <p:nvPr/>
        </p:nvGraphicFramePr>
        <p:xfrm>
          <a:off x="1139661" y="2748131"/>
          <a:ext cx="6766560" cy="2134646"/>
        </p:xfrm>
        <a:graphic>
          <a:graphicData uri="http://schemas.openxmlformats.org/drawingml/2006/table">
            <a:tbl>
              <a:tblPr firstRow="1" bandRow="1">
                <a:tableStyleId>{5940675A-B579-460E-94D1-54222C63F5DA}</a:tableStyleId>
              </a:tblPr>
              <a:tblGrid>
                <a:gridCol w="2966174">
                  <a:extLst>
                    <a:ext uri="{9D8B030D-6E8A-4147-A177-3AD203B41FA5}">
                      <a16:colId xmlns:a16="http://schemas.microsoft.com/office/drawing/2014/main" val="2460739804"/>
                    </a:ext>
                  </a:extLst>
                </a:gridCol>
                <a:gridCol w="3800386">
                  <a:extLst>
                    <a:ext uri="{9D8B030D-6E8A-4147-A177-3AD203B41FA5}">
                      <a16:colId xmlns:a16="http://schemas.microsoft.com/office/drawing/2014/main" val="1964931480"/>
                    </a:ext>
                  </a:extLst>
                </a:gridCol>
              </a:tblGrid>
              <a:tr h="514581">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Canvas app, flow creation</a:t>
                      </a:r>
                    </a:p>
                  </a:txBody>
                  <a:tcPr marL="121920" marR="121920" marT="60960" marB="60960" anchor="ctr"/>
                </a:tc>
                <a:tc>
                  <a:txBody>
                    <a:bodyPr/>
                    <a:lstStyle/>
                    <a:p>
                      <a:pPr algn="l"/>
                      <a:r>
                        <a:rPr lang="en-US" sz="1800" u="sng" kern="1200" dirty="0">
                          <a:effectLst/>
                          <a:hlinkClick r:id="rId2"/>
                        </a:rPr>
                        <a:t>aka.ms/</a:t>
                      </a:r>
                      <a:r>
                        <a:rPr lang="en-US" sz="1800" u="sng" kern="1200" dirty="0" err="1">
                          <a:effectLst/>
                          <a:hlinkClick r:id="rId2"/>
                        </a:rPr>
                        <a:t>restrictappcreators</a:t>
                      </a:r>
                      <a:r>
                        <a:rPr lang="en-US" sz="1800" kern="1200" dirty="0">
                          <a:effectLst/>
                        </a:rPr>
                        <a:t> </a:t>
                      </a:r>
                      <a:endParaRPr lang="en-US" sz="1800" dirty="0"/>
                    </a:p>
                  </a:txBody>
                  <a:tcPr marL="121920" marR="121920" marT="60960" marB="60960" anchor="ctr"/>
                </a:tc>
                <a:extLst>
                  <a:ext uri="{0D108BD9-81ED-4DB2-BD59-A6C34878D82A}">
                    <a16:rowId xmlns:a16="http://schemas.microsoft.com/office/drawing/2014/main" val="1564408365"/>
                  </a:ext>
                </a:extLst>
              </a:tr>
              <a:tr h="842043">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Specific connector usage </a:t>
                      </a:r>
                    </a:p>
                  </a:txBody>
                  <a:tcPr marL="121920" marR="121920" marT="60960" marB="6096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3"/>
                        </a:rPr>
                        <a:t>aka.ms/</a:t>
                      </a:r>
                      <a:r>
                        <a:rPr lang="en-US" sz="1800" u="sng" kern="1200" err="1">
                          <a:effectLst/>
                          <a:hlinkClick r:id="rId3"/>
                        </a:rPr>
                        <a:t>restrictflowconnector</a:t>
                      </a:r>
                      <a:endParaRPr lang="en-US" sz="1800" u="sng" kern="1200">
                        <a:effectLs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4"/>
                        </a:rPr>
                        <a:t>aka.ms/</a:t>
                      </a:r>
                      <a:r>
                        <a:rPr lang="en-US" sz="1800" u="sng" kern="1200" err="1">
                          <a:effectLst/>
                          <a:hlinkClick r:id="rId4"/>
                        </a:rPr>
                        <a:t>restrictappconnector</a:t>
                      </a:r>
                      <a:endParaRPr lang="en-US" sz="1800" kern="1200">
                        <a:solidFill>
                          <a:schemeClr val="dk1"/>
                        </a:solidFill>
                        <a:effectLst/>
                        <a:latin typeface="+mn-lt"/>
                        <a:ea typeface="+mn-ea"/>
                        <a:cs typeface="+mn-cs"/>
                      </a:endParaRPr>
                    </a:p>
                  </a:txBody>
                  <a:tcPr marL="121920" marR="121920" marT="60960" marB="60960" anchor="ctr"/>
                </a:tc>
                <a:extLst>
                  <a:ext uri="{0D108BD9-81ED-4DB2-BD59-A6C34878D82A}">
                    <a16:rowId xmlns:a16="http://schemas.microsoft.com/office/drawing/2014/main" val="2930095485"/>
                  </a:ext>
                </a:extLst>
              </a:tr>
              <a:tr h="778022">
                <a:tc>
                  <a:txBody>
                    <a:bodyPr/>
                    <a:lstStyle/>
                    <a:p>
                      <a:pPr algn="l"/>
                      <a:r>
                        <a:rPr lang="en-US" sz="1800" kern="1200">
                          <a:solidFill>
                            <a:schemeClr val="tx1"/>
                          </a:solidFill>
                          <a:latin typeface="+mn-lt"/>
                          <a:ea typeface="+mn-ea"/>
                          <a:cs typeface="+mn-cs"/>
                        </a:rPr>
                        <a:t>Newly added connectors</a:t>
                      </a:r>
                    </a:p>
                  </a:txBody>
                  <a:tcPr marL="121920" marR="121920" marT="60960" marB="60960" anchor="ctr"/>
                </a:tc>
                <a:tc>
                  <a:txBody>
                    <a:bodyPr/>
                    <a:lstStyle/>
                    <a:p>
                      <a:pPr marL="0" marR="0" lvl="0" indent="0" algn="l" defTabSz="914325" rtl="0" eaLnBrk="1" fontAlgn="auto" latinLnBrk="0" hangingPunct="1">
                        <a:lnSpc>
                          <a:spcPct val="100000"/>
                        </a:lnSpc>
                        <a:spcBef>
                          <a:spcPts val="0"/>
                        </a:spcBef>
                        <a:spcAft>
                          <a:spcPts val="0"/>
                        </a:spcAft>
                        <a:buClrTx/>
                        <a:buSzTx/>
                        <a:buFontTx/>
                        <a:buNone/>
                        <a:tabLst/>
                        <a:defRPr/>
                      </a:pPr>
                      <a:r>
                        <a:rPr lang="en-US" sz="1800" dirty="0">
                          <a:hlinkClick r:id="rId5"/>
                        </a:rPr>
                        <a:t>aka.ms/</a:t>
                      </a:r>
                      <a:r>
                        <a:rPr lang="en-US" sz="1800" dirty="0" err="1">
                          <a:hlinkClick r:id="rId5"/>
                        </a:rPr>
                        <a:t>newconnectornotification</a:t>
                      </a:r>
                      <a:r>
                        <a:rPr lang="en-US" sz="1800" dirty="0"/>
                        <a:t> </a:t>
                      </a:r>
                    </a:p>
                  </a:txBody>
                  <a:tcPr marL="121920" marR="121920" marT="60960" marB="60960" anchor="ctr"/>
                </a:tc>
                <a:extLst>
                  <a:ext uri="{0D108BD9-81ED-4DB2-BD59-A6C34878D82A}">
                    <a16:rowId xmlns:a16="http://schemas.microsoft.com/office/drawing/2014/main" val="595939167"/>
                  </a:ext>
                </a:extLst>
              </a:tr>
            </a:tbl>
          </a:graphicData>
        </a:graphic>
      </p:graphicFrame>
      <p:sp>
        <p:nvSpPr>
          <p:cNvPr id="8" name="Text Placeholder 2">
            <a:extLst>
              <a:ext uri="{FF2B5EF4-FFF2-40B4-BE49-F238E27FC236}">
                <a16:creationId xmlns:a16="http://schemas.microsoft.com/office/drawing/2014/main" id="{BBA4E0C5-8D7E-47B8-A83F-16F3ADDB36FA}"/>
              </a:ext>
            </a:extLst>
          </p:cNvPr>
          <p:cNvSpPr txBox="1">
            <a:spLocks/>
          </p:cNvSpPr>
          <p:nvPr/>
        </p:nvSpPr>
        <p:spPr>
          <a:xfrm>
            <a:off x="586390" y="1326802"/>
            <a:ext cx="9642608" cy="4579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rPr>
              <a:t>Create your own workflows using the management connectors that permit or restrict behavior based on your organization’s policies (e.g. create an attestation process for assets in the default env)</a:t>
            </a: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mj-lt"/>
              <a:buAutoNum type="arabicPeriod" startAt="2"/>
              <a:tabLst/>
              <a:defRPr/>
            </a:pPr>
            <a:r>
              <a:rPr kumimoji="0" lang="en-US" sz="2400" b="0" i="0" u="none" strike="noStrike" kern="1200" cap="none" spc="0" normalizeH="0" baseline="0" noProof="0" dirty="0" err="1">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CoE</a:t>
            </a: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 starter kit comes with its own audit workflow template:</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pic>
        <p:nvPicPr>
          <p:cNvPr id="9" name="Picture 8">
            <a:extLst>
              <a:ext uri="{FF2B5EF4-FFF2-40B4-BE49-F238E27FC236}">
                <a16:creationId xmlns:a16="http://schemas.microsoft.com/office/drawing/2014/main" id="{23BDA954-05B5-43A9-8BE8-79DE34B02DFD}"/>
              </a:ext>
            </a:extLst>
          </p:cNvPr>
          <p:cNvPicPr>
            <a:picLocks noChangeAspect="1"/>
          </p:cNvPicPr>
          <p:nvPr/>
        </p:nvPicPr>
        <p:blipFill>
          <a:blip r:embed="rId6"/>
          <a:stretch>
            <a:fillRect/>
          </a:stretch>
        </p:blipFill>
        <p:spPr>
          <a:xfrm>
            <a:off x="999565" y="5596658"/>
            <a:ext cx="7709647" cy="1643459"/>
          </a:xfrm>
          <a:prstGeom prst="rect">
            <a:avLst/>
          </a:prstGeom>
        </p:spPr>
      </p:pic>
    </p:spTree>
    <p:extLst>
      <p:ext uri="{BB962C8B-B14F-4D97-AF65-F5344CB8AC3E}">
        <p14:creationId xmlns:p14="http://schemas.microsoft.com/office/powerpoint/2010/main" val="37736198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pSp>
        <p:nvGrpSpPr>
          <p:cNvPr id="5" name="Group 4">
            <a:extLst>
              <a:ext uri="{FF2B5EF4-FFF2-40B4-BE49-F238E27FC236}">
                <a16:creationId xmlns:a16="http://schemas.microsoft.com/office/drawing/2014/main" id="{EC690E00-6A14-4FBB-93AB-557F0885D8D4}"/>
              </a:ext>
            </a:extLst>
          </p:cNvPr>
          <p:cNvGrpSpPr/>
          <p:nvPr/>
        </p:nvGrpSpPr>
        <p:grpSpPr>
          <a:xfrm>
            <a:off x="488595" y="1115952"/>
            <a:ext cx="2537287" cy="720000"/>
            <a:chOff x="4219" y="30101"/>
            <a:chExt cx="2537287" cy="720000"/>
          </a:xfrm>
        </p:grpSpPr>
        <p:sp>
          <p:nvSpPr>
            <p:cNvPr id="27" name="Rectangle 26">
              <a:extLst>
                <a:ext uri="{FF2B5EF4-FFF2-40B4-BE49-F238E27FC236}">
                  <a16:creationId xmlns:a16="http://schemas.microsoft.com/office/drawing/2014/main" id="{5A484B82-FF4B-4BD2-B544-D965B740EC56}"/>
                </a:ext>
              </a:extLst>
            </p:cNvPr>
            <p:cNvSpPr/>
            <p:nvPr/>
          </p:nvSpPr>
          <p:spPr>
            <a:xfrm>
              <a:off x="4219" y="30101"/>
              <a:ext cx="2537287" cy="720000"/>
            </a:xfrm>
            <a:prstGeom prst="rect">
              <a:avLst/>
            </a:prstGeom>
            <a:solidFill>
              <a:srgbClr val="7030A0"/>
            </a:solidFill>
            <a:ln>
              <a:solidFill>
                <a:srgbClr val="6600F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8" name="TextBox 27">
              <a:extLst>
                <a:ext uri="{FF2B5EF4-FFF2-40B4-BE49-F238E27FC236}">
                  <a16:creationId xmlns:a16="http://schemas.microsoft.com/office/drawing/2014/main" id="{74488BDB-E368-4C62-9308-E563062EADB3}"/>
                </a:ext>
              </a:extLst>
            </p:cNvPr>
            <p:cNvSpPr txBox="1"/>
            <p:nvPr/>
          </p:nvSpPr>
          <p:spPr>
            <a:xfrm>
              <a:off x="4219" y="30101"/>
              <a:ext cx="2537287" cy="720000"/>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a:t>
              </a:r>
              <a:endParaRPr lang="en-AU" sz="1100" kern="1200" dirty="0"/>
            </a:p>
          </p:txBody>
        </p:sp>
      </p:grpSp>
      <p:grpSp>
        <p:nvGrpSpPr>
          <p:cNvPr id="6" name="Group 5">
            <a:extLst>
              <a:ext uri="{FF2B5EF4-FFF2-40B4-BE49-F238E27FC236}">
                <a16:creationId xmlns:a16="http://schemas.microsoft.com/office/drawing/2014/main" id="{C6C1F5C6-19C0-409D-805C-0C6309004AE0}"/>
              </a:ext>
            </a:extLst>
          </p:cNvPr>
          <p:cNvGrpSpPr/>
          <p:nvPr/>
        </p:nvGrpSpPr>
        <p:grpSpPr>
          <a:xfrm>
            <a:off x="488595" y="1835952"/>
            <a:ext cx="2537287" cy="3906096"/>
            <a:chOff x="4219" y="750101"/>
            <a:chExt cx="2537287" cy="3906096"/>
          </a:xfrm>
        </p:grpSpPr>
        <p:sp>
          <p:nvSpPr>
            <p:cNvPr id="25" name="Rectangle 24">
              <a:extLst>
                <a:ext uri="{FF2B5EF4-FFF2-40B4-BE49-F238E27FC236}">
                  <a16:creationId xmlns:a16="http://schemas.microsoft.com/office/drawing/2014/main" id="{A7E3DA72-9B5E-42DB-82F2-DF8E9D56D901}"/>
                </a:ext>
              </a:extLst>
            </p:cNvPr>
            <p:cNvSpPr/>
            <p:nvPr/>
          </p:nvSpPr>
          <p:spPr>
            <a:xfrm>
              <a:off x="4219"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6" name="TextBox 25">
              <a:extLst>
                <a:ext uri="{FF2B5EF4-FFF2-40B4-BE49-F238E27FC236}">
                  <a16:creationId xmlns:a16="http://schemas.microsoft.com/office/drawing/2014/main" id="{A2B604EC-6D73-4DA6-8023-EE4C967367DC}"/>
                </a:ext>
              </a:extLst>
            </p:cNvPr>
            <p:cNvSpPr txBox="1"/>
            <p:nvPr/>
          </p:nvSpPr>
          <p:spPr>
            <a:xfrm>
              <a:off x="4219"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Components Demo</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Account Setup</a:t>
              </a:r>
            </a:p>
            <a:p>
              <a:pPr marL="57150" lvl="1" indent="-57150" algn="l" defTabSz="488950">
                <a:lnSpc>
                  <a:spcPct val="150000"/>
                </a:lnSpc>
                <a:spcBef>
                  <a:spcPct val="0"/>
                </a:spcBef>
                <a:spcAft>
                  <a:spcPct val="15000"/>
                </a:spcAft>
                <a:buFont typeface="Wingdings" panose="05000000000000000000" pitchFamily="2" charset="2"/>
                <a:buChar char="ü"/>
              </a:pPr>
              <a:endParaRPr lang="en-GB" sz="1100" kern="1200" dirty="0"/>
            </a:p>
          </p:txBody>
        </p:sp>
      </p:grpSp>
      <p:grpSp>
        <p:nvGrpSpPr>
          <p:cNvPr id="7" name="Group 6">
            <a:extLst>
              <a:ext uri="{FF2B5EF4-FFF2-40B4-BE49-F238E27FC236}">
                <a16:creationId xmlns:a16="http://schemas.microsoft.com/office/drawing/2014/main" id="{161E705C-D9A4-4FD1-ADC7-249975B403CD}"/>
              </a:ext>
            </a:extLst>
          </p:cNvPr>
          <p:cNvGrpSpPr/>
          <p:nvPr/>
        </p:nvGrpSpPr>
        <p:grpSpPr>
          <a:xfrm>
            <a:off x="3381102" y="1115952"/>
            <a:ext cx="2537287" cy="720000"/>
            <a:chOff x="2896726" y="30101"/>
            <a:chExt cx="2537287" cy="720000"/>
          </a:xfrm>
        </p:grpSpPr>
        <p:sp>
          <p:nvSpPr>
            <p:cNvPr id="23" name="Rectangle 22">
              <a:extLst>
                <a:ext uri="{FF2B5EF4-FFF2-40B4-BE49-F238E27FC236}">
                  <a16:creationId xmlns:a16="http://schemas.microsoft.com/office/drawing/2014/main" id="{A5529041-4470-48C5-9039-5CF2A450C725}"/>
                </a:ext>
              </a:extLst>
            </p:cNvPr>
            <p:cNvSpPr/>
            <p:nvPr/>
          </p:nvSpPr>
          <p:spPr>
            <a:xfrm>
              <a:off x="2896726"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3A6516CD-AA85-47A6-883D-5009ADB083D4}"/>
                </a:ext>
              </a:extLst>
            </p:cNvPr>
            <p:cNvSpPr txBox="1"/>
            <p:nvPr/>
          </p:nvSpPr>
          <p:spPr>
            <a:xfrm>
              <a:off x="2896726"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GB" sz="1100" kern="1200" dirty="0"/>
                <a:t>Power Automate Introduction</a:t>
              </a:r>
              <a:endParaRPr lang="en-AU" sz="1100" kern="1200" dirty="0"/>
            </a:p>
          </p:txBody>
        </p:sp>
      </p:grpSp>
      <p:grpSp>
        <p:nvGrpSpPr>
          <p:cNvPr id="8" name="Group 7">
            <a:extLst>
              <a:ext uri="{FF2B5EF4-FFF2-40B4-BE49-F238E27FC236}">
                <a16:creationId xmlns:a16="http://schemas.microsoft.com/office/drawing/2014/main" id="{231C3690-9D1D-434C-A62C-913590B1CC2E}"/>
              </a:ext>
            </a:extLst>
          </p:cNvPr>
          <p:cNvGrpSpPr/>
          <p:nvPr/>
        </p:nvGrpSpPr>
        <p:grpSpPr>
          <a:xfrm>
            <a:off x="3381102" y="1835952"/>
            <a:ext cx="2537287" cy="3906096"/>
            <a:chOff x="2896726" y="750101"/>
            <a:chExt cx="2537287" cy="3906096"/>
          </a:xfrm>
        </p:grpSpPr>
        <p:sp>
          <p:nvSpPr>
            <p:cNvPr id="21" name="Rectangle 20">
              <a:extLst>
                <a:ext uri="{FF2B5EF4-FFF2-40B4-BE49-F238E27FC236}">
                  <a16:creationId xmlns:a16="http://schemas.microsoft.com/office/drawing/2014/main" id="{8EDD1656-7001-47D1-8755-1FDB3315353D}"/>
                </a:ext>
              </a:extLst>
            </p:cNvPr>
            <p:cNvSpPr/>
            <p:nvPr/>
          </p:nvSpPr>
          <p:spPr>
            <a:xfrm>
              <a:off x="2896726"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TextBox 21">
              <a:extLst>
                <a:ext uri="{FF2B5EF4-FFF2-40B4-BE49-F238E27FC236}">
                  <a16:creationId xmlns:a16="http://schemas.microsoft.com/office/drawing/2014/main" id="{B4EC774C-3071-4AE2-9253-FD07E02BEB42}"/>
                </a:ext>
              </a:extLst>
            </p:cNvPr>
            <p:cNvSpPr txBox="1"/>
            <p:nvPr/>
          </p:nvSpPr>
          <p:spPr>
            <a:xfrm>
              <a:off x="2896726"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a:p>
              <a:pPr marL="114300" lvl="2" indent="-57150" algn="l" defTabSz="488950">
                <a:lnSpc>
                  <a:spcPct val="150000"/>
                </a:lnSpc>
                <a:spcBef>
                  <a:spcPct val="0"/>
                </a:spcBef>
                <a:spcAft>
                  <a:spcPct val="15000"/>
                </a:spcAft>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defTabSz="488950">
                <a:lnSpc>
                  <a:spcPct val="150000"/>
                </a:lnSpc>
                <a:spcBef>
                  <a:spcPct val="0"/>
                </a:spcBef>
                <a:spcAft>
                  <a:spcPct val="15000"/>
                </a:spcAft>
                <a:buFont typeface="Wingdings" panose="05000000000000000000" pitchFamily="2" charset="2"/>
                <a:buChar char="ü"/>
              </a:pPr>
              <a:r>
                <a:rPr lang="en-US" sz="1100" dirty="0">
                  <a:solidFill>
                    <a:prstClr val="black">
                      <a:hueOff val="0"/>
                      <a:satOff val="0"/>
                      <a:lumOff val="0"/>
                      <a:alphaOff val="0"/>
                    </a:prstClr>
                  </a:solidFill>
                </a:rPr>
                <a:t>Building </a:t>
              </a:r>
              <a:r>
                <a:rPr lang="en-US" sz="1100" kern="1200" dirty="0">
                  <a:solidFill>
                    <a:prstClr val="black">
                      <a:hueOff val="0"/>
                      <a:satOff val="0"/>
                      <a:lumOff val="0"/>
                      <a:alphaOff val="0"/>
                    </a:prstClr>
                  </a:solidFill>
                  <a:latin typeface="Calibri" panose="020F0502020204030204"/>
                  <a:ea typeface="+mn-ea"/>
                  <a:cs typeface="+mn-cs"/>
                </a:rPr>
                <a:t>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p:txBody>
        </p:sp>
      </p:grpSp>
      <p:grpSp>
        <p:nvGrpSpPr>
          <p:cNvPr id="9" name="Group 8">
            <a:extLst>
              <a:ext uri="{FF2B5EF4-FFF2-40B4-BE49-F238E27FC236}">
                <a16:creationId xmlns:a16="http://schemas.microsoft.com/office/drawing/2014/main" id="{3406F181-FC1C-4E61-8266-991A129A90F9}"/>
              </a:ext>
            </a:extLst>
          </p:cNvPr>
          <p:cNvGrpSpPr/>
          <p:nvPr/>
        </p:nvGrpSpPr>
        <p:grpSpPr>
          <a:xfrm>
            <a:off x="6273610" y="1115952"/>
            <a:ext cx="2537287" cy="720000"/>
            <a:chOff x="5789234" y="30101"/>
            <a:chExt cx="2537287" cy="720000"/>
          </a:xfrm>
        </p:grpSpPr>
        <p:sp>
          <p:nvSpPr>
            <p:cNvPr id="19" name="Rectangle 18">
              <a:extLst>
                <a:ext uri="{FF2B5EF4-FFF2-40B4-BE49-F238E27FC236}">
                  <a16:creationId xmlns:a16="http://schemas.microsoft.com/office/drawing/2014/main" id="{792CB602-8D34-408D-8BBD-5B526B925820}"/>
                </a:ext>
              </a:extLst>
            </p:cNvPr>
            <p:cNvSpPr/>
            <p:nvPr/>
          </p:nvSpPr>
          <p:spPr>
            <a:xfrm>
              <a:off x="5789234"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F1FC6CB8-3475-4A16-B3C5-E55929106D0A}"/>
                </a:ext>
              </a:extLst>
            </p:cNvPr>
            <p:cNvSpPr txBox="1"/>
            <p:nvPr/>
          </p:nvSpPr>
          <p:spPr>
            <a:xfrm>
              <a:off x="5789234"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GB" sz="1100" kern="1200" dirty="0"/>
                <a:t>Power Automate Project Scenarios</a:t>
              </a:r>
              <a:endParaRPr lang="en-AU" sz="1100" kern="1200" dirty="0"/>
            </a:p>
          </p:txBody>
        </p:sp>
      </p:grpSp>
      <p:grpSp>
        <p:nvGrpSpPr>
          <p:cNvPr id="10" name="Group 9">
            <a:extLst>
              <a:ext uri="{FF2B5EF4-FFF2-40B4-BE49-F238E27FC236}">
                <a16:creationId xmlns:a16="http://schemas.microsoft.com/office/drawing/2014/main" id="{9EFD08F9-9727-4B07-9E88-F3A2388FE7CE}"/>
              </a:ext>
            </a:extLst>
          </p:cNvPr>
          <p:cNvGrpSpPr/>
          <p:nvPr/>
        </p:nvGrpSpPr>
        <p:grpSpPr>
          <a:xfrm>
            <a:off x="6273610" y="1835952"/>
            <a:ext cx="2537287" cy="3906096"/>
            <a:chOff x="5789234" y="750101"/>
            <a:chExt cx="2537287" cy="3906096"/>
          </a:xfrm>
        </p:grpSpPr>
        <p:sp>
          <p:nvSpPr>
            <p:cNvPr id="17" name="Rectangle 16">
              <a:extLst>
                <a:ext uri="{FF2B5EF4-FFF2-40B4-BE49-F238E27FC236}">
                  <a16:creationId xmlns:a16="http://schemas.microsoft.com/office/drawing/2014/main" id="{8552AA06-803A-4BEF-BE99-17DDE64DC711}"/>
                </a:ext>
              </a:extLst>
            </p:cNvPr>
            <p:cNvSpPr/>
            <p:nvPr/>
          </p:nvSpPr>
          <p:spPr>
            <a:xfrm>
              <a:off x="5789234"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84689FC6-56C4-4D5F-A19B-E74AD4F8B6C0}"/>
                </a:ext>
              </a:extLst>
            </p:cNvPr>
            <p:cNvSpPr txBox="1"/>
            <p:nvPr/>
          </p:nvSpPr>
          <p:spPr>
            <a:xfrm>
              <a:off x="5789234"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Approve / Reject Workflow  Scenario</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User Input Acceptance &amp; Validation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Recurrance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Dynamic 365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Azure Cognitive Services AI Integration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Power App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SQL Server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HoL - End to End Business Flow with all Scenarios</a:t>
              </a:r>
              <a:endParaRPr lang="en-GB" sz="1100" kern="1200" dirty="0"/>
            </a:p>
          </p:txBody>
        </p:sp>
      </p:grpSp>
      <p:grpSp>
        <p:nvGrpSpPr>
          <p:cNvPr id="11" name="Group 10">
            <a:extLst>
              <a:ext uri="{FF2B5EF4-FFF2-40B4-BE49-F238E27FC236}">
                <a16:creationId xmlns:a16="http://schemas.microsoft.com/office/drawing/2014/main" id="{FBBD0297-44B6-4D2A-BD4C-B6FA2A71B0C2}"/>
              </a:ext>
            </a:extLst>
          </p:cNvPr>
          <p:cNvGrpSpPr/>
          <p:nvPr/>
        </p:nvGrpSpPr>
        <p:grpSpPr>
          <a:xfrm>
            <a:off x="9166117" y="1115952"/>
            <a:ext cx="2537287" cy="720000"/>
            <a:chOff x="8681741" y="30101"/>
            <a:chExt cx="2537287" cy="720000"/>
          </a:xfrm>
        </p:grpSpPr>
        <p:sp>
          <p:nvSpPr>
            <p:cNvPr id="15" name="Rectangle 14">
              <a:extLst>
                <a:ext uri="{FF2B5EF4-FFF2-40B4-BE49-F238E27FC236}">
                  <a16:creationId xmlns:a16="http://schemas.microsoft.com/office/drawing/2014/main" id="{BD949F37-BA08-426E-AB90-B860A6A2F280}"/>
                </a:ext>
              </a:extLst>
            </p:cNvPr>
            <p:cNvSpPr/>
            <p:nvPr/>
          </p:nvSpPr>
          <p:spPr>
            <a:xfrm>
              <a:off x="8681741"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0219176B-7821-4A9D-865B-2AA73D242CCD}"/>
                </a:ext>
              </a:extLst>
            </p:cNvPr>
            <p:cNvSpPr txBox="1"/>
            <p:nvPr/>
          </p:nvSpPr>
          <p:spPr>
            <a:xfrm>
              <a:off x="8681741" y="30101"/>
              <a:ext cx="2537287" cy="720000"/>
            </a:xfrm>
            <a:prstGeom prst="rect">
              <a:avLst/>
            </a:prstGeom>
            <a:solidFill>
              <a:srgbClr val="7030A0"/>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Monitoring &amp; Administration of Power Automate</a:t>
              </a:r>
              <a:endParaRPr lang="en-AU" sz="1100" kern="1200" dirty="0"/>
            </a:p>
          </p:txBody>
        </p:sp>
      </p:grpSp>
      <p:grpSp>
        <p:nvGrpSpPr>
          <p:cNvPr id="12" name="Group 11">
            <a:extLst>
              <a:ext uri="{FF2B5EF4-FFF2-40B4-BE49-F238E27FC236}">
                <a16:creationId xmlns:a16="http://schemas.microsoft.com/office/drawing/2014/main" id="{4FC14EDD-4668-473F-8363-272793C6B06F}"/>
              </a:ext>
            </a:extLst>
          </p:cNvPr>
          <p:cNvGrpSpPr/>
          <p:nvPr/>
        </p:nvGrpSpPr>
        <p:grpSpPr>
          <a:xfrm>
            <a:off x="9166117" y="1835952"/>
            <a:ext cx="2537287" cy="3906096"/>
            <a:chOff x="8681741" y="750101"/>
            <a:chExt cx="2537287" cy="3906096"/>
          </a:xfrm>
        </p:grpSpPr>
        <p:sp>
          <p:nvSpPr>
            <p:cNvPr id="13" name="Rectangle 12">
              <a:extLst>
                <a:ext uri="{FF2B5EF4-FFF2-40B4-BE49-F238E27FC236}">
                  <a16:creationId xmlns:a16="http://schemas.microsoft.com/office/drawing/2014/main" id="{BE748FB5-D72A-4843-B9A1-E5517AABCB93}"/>
                </a:ext>
              </a:extLst>
            </p:cNvPr>
            <p:cNvSpPr/>
            <p:nvPr/>
          </p:nvSpPr>
          <p:spPr>
            <a:xfrm>
              <a:off x="8681741"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49B52EF4-BB88-4EC9-82CC-2283B40E6F57}"/>
                </a:ext>
              </a:extLst>
            </p:cNvPr>
            <p:cNvSpPr txBox="1"/>
            <p:nvPr/>
          </p:nvSpPr>
          <p:spPr>
            <a:xfrm>
              <a:off x="8681741"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Import, Export Flows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Distribute Flows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Sharing of Flows across workspaces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Different Flow Environments and Code Promotion</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Data Policies &amp; Integration Check Points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Flow History and Analytics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HoL - Check your Knowledge</a:t>
              </a:r>
            </a:p>
            <a:p>
              <a:pPr marL="57150" lvl="1" indent="-57150" algn="l" defTabSz="488950">
                <a:lnSpc>
                  <a:spcPct val="150000"/>
                </a:lnSpc>
                <a:spcBef>
                  <a:spcPct val="0"/>
                </a:spcBef>
                <a:spcAft>
                  <a:spcPct val="15000"/>
                </a:spcAft>
                <a:buFont typeface="Wingdings" panose="05000000000000000000" pitchFamily="2" charset="2"/>
                <a:buNone/>
              </a:pPr>
              <a:endParaRPr lang="en-GB" sz="1100" kern="1200" dirty="0"/>
            </a:p>
          </p:txBody>
        </p:sp>
      </p:grpSp>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12FE-7364-4B7D-B133-F68BE00BAD6F}"/>
              </a:ext>
            </a:extLst>
          </p:cNvPr>
          <p:cNvSpPr>
            <a:spLocks noGrp="1"/>
          </p:cNvSpPr>
          <p:nvPr>
            <p:ph type="title"/>
          </p:nvPr>
        </p:nvSpPr>
        <p:spPr>
          <a:xfrm>
            <a:off x="493906" y="242150"/>
            <a:ext cx="11295781" cy="553998"/>
          </a:xfrm>
        </p:spPr>
        <p:txBody>
          <a:bodyPr>
            <a:normAutofit fontScale="90000"/>
          </a:bodyPr>
          <a:lstStyle/>
          <a:p>
            <a:r>
              <a:rPr lang="en-US"/>
              <a:t>Welcome new makers and identify champions</a:t>
            </a:r>
          </a:p>
        </p:txBody>
      </p:sp>
      <p:sp>
        <p:nvSpPr>
          <p:cNvPr id="3" name="Content Placeholder 2">
            <a:extLst>
              <a:ext uri="{FF2B5EF4-FFF2-40B4-BE49-F238E27FC236}">
                <a16:creationId xmlns:a16="http://schemas.microsoft.com/office/drawing/2014/main" id="{961EDA1A-1AAA-46ED-87FB-B99A19480DDB}"/>
              </a:ext>
            </a:extLst>
          </p:cNvPr>
          <p:cNvSpPr>
            <a:spLocks noGrp="1"/>
          </p:cNvSpPr>
          <p:nvPr>
            <p:ph sz="half" idx="1"/>
          </p:nvPr>
        </p:nvSpPr>
        <p:spPr>
          <a:xfrm>
            <a:off x="124940" y="1168205"/>
            <a:ext cx="5080565" cy="5447645"/>
          </a:xfrm>
        </p:spPr>
        <p:txBody>
          <a:bodyPr/>
          <a:lstStyle/>
          <a:p>
            <a:pPr marL="514350" indent="-514350">
              <a:buFont typeface="+mj-lt"/>
              <a:buAutoNum type="arabicPeriod"/>
            </a:pPr>
            <a:r>
              <a:rPr lang="en-US" sz="2400" dirty="0"/>
              <a:t>Welcome new makers</a:t>
            </a:r>
          </a:p>
          <a:p>
            <a:pPr lvl="1"/>
            <a:r>
              <a:rPr lang="en-US" sz="1800" dirty="0"/>
              <a:t>Detect when new flow has been created</a:t>
            </a:r>
          </a:p>
          <a:p>
            <a:pPr lvl="1"/>
            <a:r>
              <a:rPr lang="en-US" sz="1800" dirty="0"/>
              <a:t>Check to see if they are part of makers AAD Group</a:t>
            </a:r>
          </a:p>
          <a:p>
            <a:pPr lvl="1"/>
            <a:r>
              <a:rPr lang="en-US" sz="1800" dirty="0"/>
              <a:t>If new, send welcome email with company and public resources</a:t>
            </a:r>
          </a:p>
          <a:p>
            <a:pPr lvl="1"/>
            <a:r>
              <a:rPr lang="en-US" sz="1800" dirty="0"/>
              <a:t>Invite them to Internal Yammer Club</a:t>
            </a:r>
          </a:p>
          <a:p>
            <a:pPr marL="463854" lvl="1" indent="0">
              <a:buNone/>
            </a:pPr>
            <a:endParaRPr lang="en-US" sz="1800" dirty="0">
              <a:hlinkClick r:id="" action="ppaction://noaction"/>
            </a:endParaRPr>
          </a:p>
          <a:p>
            <a:pPr marL="463854" lvl="1" indent="0">
              <a:buNone/>
            </a:pPr>
            <a:r>
              <a:rPr lang="en-US" sz="1800" dirty="0">
                <a:hlinkClick r:id="" action="ppaction://noaction"/>
              </a:rPr>
              <a:t>https://aka.ms/powerwelcomeemail</a:t>
            </a:r>
            <a:r>
              <a:rPr lang="en-US" sz="1800" dirty="0"/>
              <a:t> </a:t>
            </a:r>
          </a:p>
          <a:p>
            <a:pPr marL="463854" lvl="1" indent="0">
              <a:buNone/>
            </a:pPr>
            <a:endParaRPr lang="en-US" sz="1800" dirty="0"/>
          </a:p>
          <a:p>
            <a:pPr marL="476601" indent="-457200">
              <a:buFont typeface="+mj-lt"/>
              <a:buAutoNum type="arabicPeriod"/>
            </a:pPr>
            <a:r>
              <a:rPr lang="en-US" sz="2400" dirty="0"/>
              <a:t>Identify champions</a:t>
            </a:r>
          </a:p>
          <a:p>
            <a:pPr lvl="1"/>
            <a:r>
              <a:rPr lang="en-US" sz="1800" dirty="0"/>
              <a:t>New Flow, PowerApps and Connectors Digest</a:t>
            </a:r>
          </a:p>
          <a:p>
            <a:pPr lvl="1"/>
            <a:r>
              <a:rPr lang="en-US" sz="1800" dirty="0"/>
              <a:t>Sent Daily</a:t>
            </a:r>
          </a:p>
          <a:p>
            <a:pPr lvl="1"/>
            <a:r>
              <a:rPr lang="en-US" sz="1800" dirty="0"/>
              <a:t>Oversight</a:t>
            </a:r>
          </a:p>
          <a:p>
            <a:pPr lvl="1"/>
            <a:r>
              <a:rPr lang="en-US" sz="1800" dirty="0"/>
              <a:t>Empower new users</a:t>
            </a:r>
          </a:p>
          <a:p>
            <a:pPr marL="463854" lvl="1" indent="0">
              <a:buNone/>
            </a:pPr>
            <a:endParaRPr lang="en-US" sz="1800" dirty="0">
              <a:hlinkClick r:id="" action="ppaction://noaction"/>
            </a:endParaRPr>
          </a:p>
          <a:p>
            <a:pPr marL="463854" lvl="1" indent="0">
              <a:buNone/>
            </a:pPr>
            <a:r>
              <a:rPr lang="en-US" sz="1800" dirty="0">
                <a:hlinkClick r:id="" action="ppaction://noaction"/>
              </a:rPr>
              <a:t>https://aka.ms/newmakerdigest</a:t>
            </a:r>
            <a:r>
              <a:rPr lang="en-US" sz="1800" dirty="0"/>
              <a:t> </a:t>
            </a:r>
          </a:p>
        </p:txBody>
      </p:sp>
      <p:grpSp>
        <p:nvGrpSpPr>
          <p:cNvPr id="5" name="Group 4">
            <a:extLst>
              <a:ext uri="{FF2B5EF4-FFF2-40B4-BE49-F238E27FC236}">
                <a16:creationId xmlns:a16="http://schemas.microsoft.com/office/drawing/2014/main" id="{C432DB38-5B8E-4AB8-B933-735FE727259E}"/>
              </a:ext>
            </a:extLst>
          </p:cNvPr>
          <p:cNvGrpSpPr/>
          <p:nvPr/>
        </p:nvGrpSpPr>
        <p:grpSpPr>
          <a:xfrm>
            <a:off x="5140421" y="2103717"/>
            <a:ext cx="6926640" cy="3748393"/>
            <a:chOff x="5140421" y="2103717"/>
            <a:chExt cx="6926640" cy="3748393"/>
          </a:xfrm>
        </p:grpSpPr>
        <p:pic>
          <p:nvPicPr>
            <p:cNvPr id="7" name="Picture 6">
              <a:extLst>
                <a:ext uri="{FF2B5EF4-FFF2-40B4-BE49-F238E27FC236}">
                  <a16:creationId xmlns:a16="http://schemas.microsoft.com/office/drawing/2014/main" id="{3C969032-4012-4397-87EB-E2C962E89D0B}"/>
                </a:ext>
              </a:extLst>
            </p:cNvPr>
            <p:cNvPicPr>
              <a:picLocks noChangeAspect="1"/>
            </p:cNvPicPr>
            <p:nvPr/>
          </p:nvPicPr>
          <p:blipFill>
            <a:blip r:embed="rId2"/>
            <a:stretch>
              <a:fillRect/>
            </a:stretch>
          </p:blipFill>
          <p:spPr>
            <a:xfrm>
              <a:off x="5140421" y="2103718"/>
              <a:ext cx="6926640" cy="3748392"/>
            </a:xfrm>
            <a:prstGeom prst="rect">
              <a:avLst/>
            </a:prstGeom>
          </p:spPr>
        </p:pic>
        <p:sp>
          <p:nvSpPr>
            <p:cNvPr id="4" name="Rectangle 3">
              <a:extLst>
                <a:ext uri="{FF2B5EF4-FFF2-40B4-BE49-F238E27FC236}">
                  <a16:creationId xmlns:a16="http://schemas.microsoft.com/office/drawing/2014/main" id="{D1307196-3FB9-4E94-BDD3-6F942C197235}"/>
                </a:ext>
              </a:extLst>
            </p:cNvPr>
            <p:cNvSpPr/>
            <p:nvPr/>
          </p:nvSpPr>
          <p:spPr bwMode="auto">
            <a:xfrm>
              <a:off x="5450541" y="2109694"/>
              <a:ext cx="932330" cy="14413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Rectangle 8">
              <a:extLst>
                <a:ext uri="{FF2B5EF4-FFF2-40B4-BE49-F238E27FC236}">
                  <a16:creationId xmlns:a16="http://schemas.microsoft.com/office/drawing/2014/main" id="{F35121E7-0273-4EDB-93AE-4ADEFE19CADF}"/>
                </a:ext>
              </a:extLst>
            </p:cNvPr>
            <p:cNvSpPr/>
            <p:nvPr/>
          </p:nvSpPr>
          <p:spPr bwMode="auto">
            <a:xfrm>
              <a:off x="5169649" y="2103717"/>
              <a:ext cx="280892" cy="268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Tree>
    <p:extLst>
      <p:ext uri="{BB962C8B-B14F-4D97-AF65-F5344CB8AC3E}">
        <p14:creationId xmlns:p14="http://schemas.microsoft.com/office/powerpoint/2010/main" val="2044836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Best Practices</a:t>
            </a:r>
          </a:p>
        </p:txBody>
      </p:sp>
    </p:spTree>
    <p:extLst>
      <p:ext uri="{BB962C8B-B14F-4D97-AF65-F5344CB8AC3E}">
        <p14:creationId xmlns:p14="http://schemas.microsoft.com/office/powerpoint/2010/main" val="180844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Best Practices for Flow Authoring</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7151914" cy="3964162"/>
          </a:xfrm>
        </p:spPr>
        <p:txBody>
          <a:bodyPr/>
          <a:lstStyle/>
          <a:p>
            <a:r>
              <a:rPr lang="en-US" dirty="0"/>
              <a:t>Rename action cards</a:t>
            </a:r>
          </a:p>
          <a:p>
            <a:r>
              <a:rPr lang="en-US" dirty="0"/>
              <a:t>Add comments</a:t>
            </a:r>
          </a:p>
          <a:p>
            <a:r>
              <a:rPr lang="en-US" dirty="0"/>
              <a:t>Don't touch production, work on a copy!</a:t>
            </a:r>
          </a:p>
          <a:p>
            <a:r>
              <a:rPr lang="en-US" dirty="0"/>
              <a:t>Prototype with button triggers</a:t>
            </a:r>
          </a:p>
          <a:p>
            <a:r>
              <a:rPr lang="en-US" dirty="0"/>
              <a:t>Iterate – build your flow one piece at a time</a:t>
            </a:r>
          </a:p>
          <a:p>
            <a:r>
              <a:rPr lang="en-US" dirty="0"/>
              <a:t>Use variables/compose to simplify checks &amp; conditions</a:t>
            </a:r>
          </a:p>
          <a:p>
            <a:r>
              <a:rPr lang="en-US" dirty="0"/>
              <a:t>Keep it simple</a:t>
            </a:r>
          </a:p>
        </p:txBody>
      </p:sp>
    </p:spTree>
    <p:extLst>
      <p:ext uri="{BB962C8B-B14F-4D97-AF65-F5344CB8AC3E}">
        <p14:creationId xmlns:p14="http://schemas.microsoft.com/office/powerpoint/2010/main" val="3306715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57" y="0"/>
            <a:ext cx="2673500" cy="6855510"/>
          </a:xfrm>
          <a:custGeom>
            <a:avLst/>
            <a:gdLst/>
            <a:ahLst/>
            <a:cxnLst/>
            <a:rect l="l" t="t" r="r" b="b"/>
            <a:pathLst>
              <a:path w="2727960" h="6995159">
                <a:moveTo>
                  <a:pt x="0" y="6995155"/>
                </a:moveTo>
                <a:lnTo>
                  <a:pt x="2727960" y="6995155"/>
                </a:lnTo>
                <a:lnTo>
                  <a:pt x="2727960" y="0"/>
                </a:lnTo>
                <a:lnTo>
                  <a:pt x="0" y="0"/>
                </a:lnTo>
                <a:lnTo>
                  <a:pt x="0" y="6995155"/>
                </a:lnTo>
                <a:close/>
              </a:path>
            </a:pathLst>
          </a:custGeom>
          <a:solidFill>
            <a:srgbClr val="124548"/>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object 3"/>
          <p:cNvSpPr/>
          <p:nvPr/>
        </p:nvSpPr>
        <p:spPr>
          <a:xfrm>
            <a:off x="743673" y="3112860"/>
            <a:ext cx="1316188" cy="339538"/>
          </a:xfrm>
          <a:prstGeom prst="rect">
            <a:avLst/>
          </a:prstGeom>
          <a:blipFill>
            <a:blip r:embed="rId3" cstate="print"/>
            <a:stretch>
              <a:fillRect/>
            </a:stretch>
          </a:blip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580873" y="3534296"/>
            <a:ext cx="1631954" cy="258512"/>
          </a:xfrm>
          <a:prstGeom prst="rect">
            <a:avLst/>
          </a:prstGeom>
          <a:blipFill>
            <a:blip r:embed="rId4" cstate="print"/>
            <a:stretch>
              <a:fillRect/>
            </a:stretch>
          </a:blip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6419857" y="4812299"/>
            <a:ext cx="4786909" cy="394553"/>
          </a:xfrm>
          <a:custGeom>
            <a:avLst/>
            <a:gdLst/>
            <a:ahLst/>
            <a:cxnLst/>
            <a:rect l="l" t="t" r="r" b="b"/>
            <a:pathLst>
              <a:path w="4884420" h="402589">
                <a:moveTo>
                  <a:pt x="4748657" y="0"/>
                </a:moveTo>
                <a:lnTo>
                  <a:pt x="0" y="0"/>
                </a:lnTo>
                <a:lnTo>
                  <a:pt x="0" y="402335"/>
                </a:lnTo>
                <a:lnTo>
                  <a:pt x="4748657" y="402335"/>
                </a:lnTo>
                <a:lnTo>
                  <a:pt x="4801534" y="397073"/>
                </a:lnTo>
                <a:lnTo>
                  <a:pt x="4844684" y="382714"/>
                </a:lnTo>
                <a:lnTo>
                  <a:pt x="4873761" y="361402"/>
                </a:lnTo>
                <a:lnTo>
                  <a:pt x="4884420" y="335279"/>
                </a:lnTo>
                <a:lnTo>
                  <a:pt x="4884420" y="67055"/>
                </a:lnTo>
                <a:lnTo>
                  <a:pt x="4873761" y="40933"/>
                </a:lnTo>
                <a:lnTo>
                  <a:pt x="4844684" y="19621"/>
                </a:lnTo>
                <a:lnTo>
                  <a:pt x="4801534" y="5262"/>
                </a:lnTo>
                <a:lnTo>
                  <a:pt x="4748657" y="0"/>
                </a:lnTo>
                <a:close/>
              </a:path>
            </a:pathLst>
          </a:custGeom>
          <a:solidFill>
            <a:schemeClr val="tx1">
              <a:lumMod val="75000"/>
              <a:alpha val="90194"/>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object 6"/>
          <p:cNvSpPr/>
          <p:nvPr/>
        </p:nvSpPr>
        <p:spPr>
          <a:xfrm>
            <a:off x="6419857" y="4812299"/>
            <a:ext cx="4786909" cy="394553"/>
          </a:xfrm>
          <a:custGeom>
            <a:avLst/>
            <a:gdLst/>
            <a:ahLst/>
            <a:cxnLst/>
            <a:rect l="l" t="t" r="r" b="b"/>
            <a:pathLst>
              <a:path w="4884420" h="402589">
                <a:moveTo>
                  <a:pt x="4884420" y="67055"/>
                </a:moveTo>
                <a:lnTo>
                  <a:pt x="4884420" y="335279"/>
                </a:lnTo>
                <a:lnTo>
                  <a:pt x="4873761" y="361402"/>
                </a:lnTo>
                <a:lnTo>
                  <a:pt x="4844684" y="382714"/>
                </a:lnTo>
                <a:lnTo>
                  <a:pt x="4801534" y="397073"/>
                </a:lnTo>
                <a:lnTo>
                  <a:pt x="4748657" y="402335"/>
                </a:lnTo>
                <a:lnTo>
                  <a:pt x="0" y="402335"/>
                </a:lnTo>
                <a:lnTo>
                  <a:pt x="0" y="0"/>
                </a:lnTo>
                <a:lnTo>
                  <a:pt x="4748657" y="0"/>
                </a:lnTo>
                <a:lnTo>
                  <a:pt x="4801534" y="5262"/>
                </a:lnTo>
                <a:lnTo>
                  <a:pt x="4844684" y="19621"/>
                </a:lnTo>
                <a:lnTo>
                  <a:pt x="4873761" y="40933"/>
                </a:lnTo>
                <a:lnTo>
                  <a:pt x="4884420" y="67055"/>
                </a:lnTo>
                <a:close/>
              </a:path>
            </a:pathLst>
          </a:custGeom>
          <a:ln w="12192">
            <a:solidFill>
              <a:srgbClr val="DEE7D1"/>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object 7"/>
          <p:cNvSpPr/>
          <p:nvPr/>
        </p:nvSpPr>
        <p:spPr>
          <a:xfrm>
            <a:off x="6662189" y="5022270"/>
            <a:ext cx="1840209" cy="0"/>
          </a:xfrm>
          <a:custGeom>
            <a:avLst/>
            <a:gdLst/>
            <a:ahLst/>
            <a:cxnLst/>
            <a:rect l="l" t="t" r="r" b="b"/>
            <a:pathLst>
              <a:path w="1877695">
                <a:moveTo>
                  <a:pt x="0" y="0"/>
                </a:moveTo>
                <a:lnTo>
                  <a:pt x="1877568" y="0"/>
                </a:lnTo>
              </a:path>
            </a:pathLst>
          </a:custGeom>
          <a:ln w="13716">
            <a:solidFill>
              <a:srgbClr val="FFFFFF"/>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 name="object 8"/>
          <p:cNvSpPr txBox="1"/>
          <p:nvPr/>
        </p:nvSpPr>
        <p:spPr>
          <a:xfrm>
            <a:off x="6650613" y="4854866"/>
            <a:ext cx="3544752" cy="227383"/>
          </a:xfrm>
          <a:prstGeom prst="rect">
            <a:avLst/>
          </a:prstGeom>
        </p:spPr>
        <p:txBody>
          <a:bodyPr vert="horz" wrap="square" lIns="0" tIns="11824" rIns="0" bIns="0" rtlCol="0">
            <a:spAutoFit/>
          </a:bodyPr>
          <a:lstStyle/>
          <a:p>
            <a:pPr marL="12446" marR="0" lvl="0" indent="0" algn="just" defTabSz="914400" rtl="0" eaLnBrk="1" fontAlgn="auto" latinLnBrk="0" hangingPunct="1">
              <a:lnSpc>
                <a:spcPct val="100000"/>
              </a:lnSpc>
              <a:spcBef>
                <a:spcPts val="93"/>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State machine pattern or Controller pattern</a:t>
            </a:r>
          </a:p>
        </p:txBody>
      </p:sp>
      <p:sp>
        <p:nvSpPr>
          <p:cNvPr id="9" name="object 9"/>
          <p:cNvSpPr/>
          <p:nvPr/>
        </p:nvSpPr>
        <p:spPr>
          <a:xfrm>
            <a:off x="5981492" y="4811552"/>
            <a:ext cx="379617" cy="461764"/>
          </a:xfrm>
          <a:custGeom>
            <a:avLst/>
            <a:gdLst/>
            <a:ahLst/>
            <a:cxnLst/>
            <a:rect l="l" t="t" r="r" b="b"/>
            <a:pathLst>
              <a:path w="387350" h="471170">
                <a:moveTo>
                  <a:pt x="193548" y="0"/>
                </a:moveTo>
                <a:lnTo>
                  <a:pt x="193548" y="117729"/>
                </a:lnTo>
                <a:lnTo>
                  <a:pt x="0" y="117729"/>
                </a:lnTo>
                <a:lnTo>
                  <a:pt x="0" y="353187"/>
                </a:lnTo>
                <a:lnTo>
                  <a:pt x="193548" y="353187"/>
                </a:lnTo>
                <a:lnTo>
                  <a:pt x="193548" y="470916"/>
                </a:lnTo>
                <a:lnTo>
                  <a:pt x="387095" y="235458"/>
                </a:lnTo>
                <a:lnTo>
                  <a:pt x="193548" y="0"/>
                </a:lnTo>
                <a:close/>
              </a:path>
            </a:pathLst>
          </a:custGeom>
          <a:solidFill>
            <a:srgbClr val="1E275C"/>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0" name="object 10"/>
          <p:cNvSpPr/>
          <p:nvPr/>
        </p:nvSpPr>
        <p:spPr>
          <a:xfrm>
            <a:off x="5981492" y="4811552"/>
            <a:ext cx="379617" cy="461764"/>
          </a:xfrm>
          <a:custGeom>
            <a:avLst/>
            <a:gdLst/>
            <a:ahLst/>
            <a:cxnLst/>
            <a:rect l="l" t="t" r="r" b="b"/>
            <a:pathLst>
              <a:path w="387350" h="471170">
                <a:moveTo>
                  <a:pt x="0" y="117729"/>
                </a:moveTo>
                <a:lnTo>
                  <a:pt x="193548" y="117729"/>
                </a:lnTo>
                <a:lnTo>
                  <a:pt x="193548" y="0"/>
                </a:lnTo>
                <a:lnTo>
                  <a:pt x="387095" y="235458"/>
                </a:lnTo>
                <a:lnTo>
                  <a:pt x="193548" y="470916"/>
                </a:lnTo>
                <a:lnTo>
                  <a:pt x="193548" y="353187"/>
                </a:lnTo>
                <a:lnTo>
                  <a:pt x="0" y="353187"/>
                </a:lnTo>
                <a:lnTo>
                  <a:pt x="0" y="117729"/>
                </a:lnTo>
                <a:close/>
              </a:path>
            </a:pathLst>
          </a:custGeom>
          <a:ln w="10668">
            <a:solidFill>
              <a:srgbClr val="5F8900"/>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object 11"/>
          <p:cNvSpPr txBox="1"/>
          <p:nvPr/>
        </p:nvSpPr>
        <p:spPr>
          <a:xfrm>
            <a:off x="3161622" y="4708496"/>
            <a:ext cx="2419592" cy="359333"/>
          </a:xfrm>
          <a:prstGeom prst="rect">
            <a:avLst/>
          </a:prstGeom>
          <a:solidFill>
            <a:schemeClr val="accent1">
              <a:lumMod val="75000"/>
            </a:schemeClr>
          </a:solidFill>
        </p:spPr>
        <p:txBody>
          <a:bodyPr vert="horz" wrap="square" lIns="0" tIns="112018" rIns="0" bIns="0" rtlCol="0">
            <a:spAutoFit/>
          </a:bodyPr>
          <a:lstStyle/>
          <a:p>
            <a:pPr marL="12446" marR="4978" lvl="0" indent="0" algn="just" defTabSz="914400" rtl="0" eaLnBrk="1" fontAlgn="auto" latinLnBrk="0" hangingPunct="1">
              <a:lnSpc>
                <a:spcPts val="2117"/>
              </a:lnSpc>
              <a:spcBef>
                <a:spcPts val="368"/>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No State Machine</a:t>
            </a:r>
          </a:p>
        </p:txBody>
      </p:sp>
      <p:sp>
        <p:nvSpPr>
          <p:cNvPr id="12" name="object 12"/>
          <p:cNvSpPr/>
          <p:nvPr/>
        </p:nvSpPr>
        <p:spPr>
          <a:xfrm>
            <a:off x="3161622" y="3116344"/>
            <a:ext cx="2419592" cy="566314"/>
          </a:xfrm>
          <a:custGeom>
            <a:avLst/>
            <a:gdLst/>
            <a:ahLst/>
            <a:cxnLst/>
            <a:rect l="l" t="t" r="r" b="b"/>
            <a:pathLst>
              <a:path w="2468879" h="577850">
                <a:moveTo>
                  <a:pt x="0" y="577596"/>
                </a:moveTo>
                <a:lnTo>
                  <a:pt x="2468879" y="577596"/>
                </a:lnTo>
                <a:lnTo>
                  <a:pt x="2468879" y="0"/>
                </a:lnTo>
                <a:lnTo>
                  <a:pt x="0" y="0"/>
                </a:lnTo>
                <a:lnTo>
                  <a:pt x="0" y="577596"/>
                </a:lnTo>
                <a:close/>
              </a:path>
            </a:pathLst>
          </a:custGeom>
          <a:solidFill>
            <a:schemeClr val="accent1">
              <a:lumMod val="75000"/>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object 13"/>
          <p:cNvSpPr txBox="1"/>
          <p:nvPr/>
        </p:nvSpPr>
        <p:spPr>
          <a:xfrm>
            <a:off x="3361388" y="3214023"/>
            <a:ext cx="1741881" cy="296493"/>
          </a:xfrm>
          <a:prstGeom prst="rect">
            <a:avLst/>
          </a:prstGeom>
        </p:spPr>
        <p:txBody>
          <a:bodyPr vert="horz" wrap="square" lIns="0" tIns="46674" rIns="0" bIns="0" rtlCol="0">
            <a:spAutoFit/>
          </a:bodyPr>
          <a:lstStyle/>
          <a:p>
            <a:pPr marL="12446" marR="4978" lvl="0" indent="0" algn="just" defTabSz="914400" rtl="0" eaLnBrk="1" fontAlgn="auto" latinLnBrk="0" hangingPunct="1">
              <a:lnSpc>
                <a:spcPts val="2117"/>
              </a:lnSpc>
              <a:spcBef>
                <a:spcPts val="368"/>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No custom task  forms</a:t>
            </a:r>
          </a:p>
        </p:txBody>
      </p:sp>
      <p:sp>
        <p:nvSpPr>
          <p:cNvPr id="14" name="object 14"/>
          <p:cNvSpPr/>
          <p:nvPr/>
        </p:nvSpPr>
        <p:spPr>
          <a:xfrm>
            <a:off x="6327255" y="2231400"/>
            <a:ext cx="4879635" cy="789106"/>
          </a:xfrm>
          <a:custGeom>
            <a:avLst/>
            <a:gdLst/>
            <a:ahLst/>
            <a:cxnLst/>
            <a:rect l="l" t="t" r="r" b="b"/>
            <a:pathLst>
              <a:path w="4979034" h="805180">
                <a:moveTo>
                  <a:pt x="4840605" y="0"/>
                </a:moveTo>
                <a:lnTo>
                  <a:pt x="0" y="0"/>
                </a:lnTo>
                <a:lnTo>
                  <a:pt x="0" y="804671"/>
                </a:lnTo>
                <a:lnTo>
                  <a:pt x="4840605" y="804671"/>
                </a:lnTo>
                <a:lnTo>
                  <a:pt x="4884298" y="797832"/>
                </a:lnTo>
                <a:lnTo>
                  <a:pt x="4922260" y="778788"/>
                </a:lnTo>
                <a:lnTo>
                  <a:pt x="4952207" y="749753"/>
                </a:lnTo>
                <a:lnTo>
                  <a:pt x="4971851" y="712939"/>
                </a:lnTo>
                <a:lnTo>
                  <a:pt x="4978908" y="670559"/>
                </a:lnTo>
                <a:lnTo>
                  <a:pt x="4978908" y="134112"/>
                </a:lnTo>
                <a:lnTo>
                  <a:pt x="4971851" y="91732"/>
                </a:lnTo>
                <a:lnTo>
                  <a:pt x="4952207" y="54918"/>
                </a:lnTo>
                <a:lnTo>
                  <a:pt x="4922260" y="25883"/>
                </a:lnTo>
                <a:lnTo>
                  <a:pt x="4884298" y="6839"/>
                </a:lnTo>
                <a:lnTo>
                  <a:pt x="4840605" y="0"/>
                </a:lnTo>
                <a:close/>
              </a:path>
            </a:pathLst>
          </a:custGeom>
          <a:solidFill>
            <a:schemeClr val="tx1">
              <a:lumMod val="75000"/>
              <a:alpha val="90194"/>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5" name="object 15"/>
          <p:cNvSpPr/>
          <p:nvPr/>
        </p:nvSpPr>
        <p:spPr>
          <a:xfrm>
            <a:off x="6327255" y="2231400"/>
            <a:ext cx="4879635" cy="789106"/>
          </a:xfrm>
          <a:custGeom>
            <a:avLst/>
            <a:gdLst/>
            <a:ahLst/>
            <a:cxnLst/>
            <a:rect l="l" t="t" r="r" b="b"/>
            <a:pathLst>
              <a:path w="4979034" h="805180">
                <a:moveTo>
                  <a:pt x="4978908" y="134112"/>
                </a:moveTo>
                <a:lnTo>
                  <a:pt x="4978908" y="670559"/>
                </a:lnTo>
                <a:lnTo>
                  <a:pt x="4971851" y="712939"/>
                </a:lnTo>
                <a:lnTo>
                  <a:pt x="4952207" y="749753"/>
                </a:lnTo>
                <a:lnTo>
                  <a:pt x="4922260" y="778788"/>
                </a:lnTo>
                <a:lnTo>
                  <a:pt x="4884298" y="797832"/>
                </a:lnTo>
                <a:lnTo>
                  <a:pt x="4840605" y="804671"/>
                </a:lnTo>
                <a:lnTo>
                  <a:pt x="0" y="804671"/>
                </a:lnTo>
                <a:lnTo>
                  <a:pt x="0" y="0"/>
                </a:lnTo>
                <a:lnTo>
                  <a:pt x="4840605" y="0"/>
                </a:lnTo>
                <a:lnTo>
                  <a:pt x="4884298" y="6839"/>
                </a:lnTo>
                <a:lnTo>
                  <a:pt x="4922260" y="25883"/>
                </a:lnTo>
                <a:lnTo>
                  <a:pt x="4952207" y="54918"/>
                </a:lnTo>
                <a:lnTo>
                  <a:pt x="4971851" y="91732"/>
                </a:lnTo>
                <a:lnTo>
                  <a:pt x="4978908" y="134112"/>
                </a:lnTo>
                <a:close/>
              </a:path>
            </a:pathLst>
          </a:custGeom>
          <a:ln w="12192">
            <a:solidFill>
              <a:srgbClr val="DEE7D1"/>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6" name="object 16"/>
          <p:cNvSpPr txBox="1"/>
          <p:nvPr/>
        </p:nvSpPr>
        <p:spPr>
          <a:xfrm>
            <a:off x="6558262" y="2238122"/>
            <a:ext cx="4298385" cy="731230"/>
          </a:xfrm>
          <a:prstGeom prst="rect">
            <a:avLst/>
          </a:prstGeom>
        </p:spPr>
        <p:txBody>
          <a:bodyPr vert="horz" wrap="square" lIns="0" tIns="38584" rIns="0" bIns="0" rtlCol="0">
            <a:spAutoFit/>
          </a:bodyPr>
          <a:lstStyle/>
          <a:p>
            <a:pPr marL="12446" marR="4978" lvl="0" indent="0" algn="just" defTabSz="914400" rtl="0" eaLnBrk="1" fontAlgn="auto" latinLnBrk="0" hangingPunct="1">
              <a:lnSpc>
                <a:spcPts val="1695"/>
              </a:lnSpc>
              <a:spcBef>
                <a:spcPts val="304"/>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Max 5,000 iterations in Do until –&gt; Create embedded  loops</a:t>
            </a:r>
          </a:p>
          <a:p>
            <a:pPr marL="12446" marR="0" lvl="0" indent="0" algn="just" defTabSz="914400" rtl="0" eaLnBrk="1" fontAlgn="auto" latinLnBrk="0" hangingPunct="1">
              <a:lnSpc>
                <a:spcPct val="100000"/>
              </a:lnSpc>
              <a:spcBef>
                <a:spcPts val="78"/>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Max 5,000 iterations in For each (100,000 in Plan 1)</a:t>
            </a:r>
          </a:p>
        </p:txBody>
      </p:sp>
      <p:sp>
        <p:nvSpPr>
          <p:cNvPr id="17" name="object 17"/>
          <p:cNvSpPr/>
          <p:nvPr/>
        </p:nvSpPr>
        <p:spPr>
          <a:xfrm>
            <a:off x="5927724" y="2317281"/>
            <a:ext cx="382729" cy="490391"/>
          </a:xfrm>
          <a:custGeom>
            <a:avLst/>
            <a:gdLst/>
            <a:ahLst/>
            <a:cxnLst/>
            <a:rect l="l" t="t" r="r" b="b"/>
            <a:pathLst>
              <a:path w="390525" h="500380">
                <a:moveTo>
                  <a:pt x="195071" y="0"/>
                </a:moveTo>
                <a:lnTo>
                  <a:pt x="195071" y="124968"/>
                </a:lnTo>
                <a:lnTo>
                  <a:pt x="0" y="124968"/>
                </a:lnTo>
                <a:lnTo>
                  <a:pt x="0" y="374903"/>
                </a:lnTo>
                <a:lnTo>
                  <a:pt x="195071" y="374903"/>
                </a:lnTo>
                <a:lnTo>
                  <a:pt x="195071" y="499872"/>
                </a:lnTo>
                <a:lnTo>
                  <a:pt x="390143" y="249936"/>
                </a:lnTo>
                <a:lnTo>
                  <a:pt x="195071" y="0"/>
                </a:lnTo>
                <a:close/>
              </a:path>
            </a:pathLst>
          </a:custGeom>
          <a:solidFill>
            <a:srgbClr val="1E275C"/>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8" name="object 18"/>
          <p:cNvSpPr/>
          <p:nvPr/>
        </p:nvSpPr>
        <p:spPr>
          <a:xfrm>
            <a:off x="5927724" y="2317281"/>
            <a:ext cx="382729" cy="490391"/>
          </a:xfrm>
          <a:custGeom>
            <a:avLst/>
            <a:gdLst/>
            <a:ahLst/>
            <a:cxnLst/>
            <a:rect l="l" t="t" r="r" b="b"/>
            <a:pathLst>
              <a:path w="390525" h="500380">
                <a:moveTo>
                  <a:pt x="0" y="374903"/>
                </a:moveTo>
                <a:lnTo>
                  <a:pt x="195071" y="374903"/>
                </a:lnTo>
                <a:lnTo>
                  <a:pt x="195071" y="499872"/>
                </a:lnTo>
                <a:lnTo>
                  <a:pt x="390143" y="249936"/>
                </a:lnTo>
                <a:lnTo>
                  <a:pt x="195071" y="0"/>
                </a:lnTo>
                <a:lnTo>
                  <a:pt x="195071" y="124968"/>
                </a:lnTo>
                <a:lnTo>
                  <a:pt x="0" y="124968"/>
                </a:lnTo>
                <a:lnTo>
                  <a:pt x="0" y="374903"/>
                </a:lnTo>
                <a:close/>
              </a:path>
            </a:pathLst>
          </a:custGeom>
          <a:ln w="10668">
            <a:solidFill>
              <a:srgbClr val="5F8900"/>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9" name="object 19"/>
          <p:cNvSpPr txBox="1"/>
          <p:nvPr/>
        </p:nvSpPr>
        <p:spPr>
          <a:xfrm>
            <a:off x="3161622" y="2293385"/>
            <a:ext cx="2419592" cy="378826"/>
          </a:xfrm>
          <a:prstGeom prst="rect">
            <a:avLst/>
          </a:prstGeom>
          <a:solidFill>
            <a:schemeClr val="accent1">
              <a:lumMod val="75000"/>
            </a:schemeClr>
          </a:solidFill>
        </p:spPr>
        <p:txBody>
          <a:bodyPr vert="horz" wrap="square" lIns="0" tIns="112018" rIns="0" bIns="0" rtlCol="0">
            <a:spAutoFit/>
          </a:bodyPr>
          <a:lstStyle/>
          <a:p>
            <a:pPr marL="12446" marR="0" lvl="0" indent="0" algn="just" defTabSz="914400" rtl="0" eaLnBrk="1" fontAlgn="auto" latinLnBrk="0" hangingPunct="1">
              <a:lnSpc>
                <a:spcPts val="2234"/>
              </a:lnSpc>
              <a:spcBef>
                <a:spcPts val="882"/>
              </a:spcBef>
              <a:spcAft>
                <a:spcPts val="0"/>
              </a:spcAft>
              <a:buClrTx/>
              <a:buSzTx/>
              <a:buFontTx/>
              <a:buNone/>
              <a:tabLst/>
              <a:defRPr/>
            </a:pPr>
            <a:r>
              <a:rPr kumimoji="0" lang="en-GB" sz="1600" b="0" i="0" u="none" strike="noStrike" kern="1200" cap="none" spc="-147"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Loops</a:t>
            </a:r>
          </a:p>
        </p:txBody>
      </p:sp>
      <p:sp>
        <p:nvSpPr>
          <p:cNvPr id="20" name="object 20"/>
          <p:cNvSpPr/>
          <p:nvPr/>
        </p:nvSpPr>
        <p:spPr>
          <a:xfrm>
            <a:off x="6343684" y="1602605"/>
            <a:ext cx="4863455" cy="388330"/>
          </a:xfrm>
          <a:custGeom>
            <a:avLst/>
            <a:gdLst/>
            <a:ahLst/>
            <a:cxnLst/>
            <a:rect l="l" t="t" r="r" b="b"/>
            <a:pathLst>
              <a:path w="4962525" h="396239">
                <a:moveTo>
                  <a:pt x="4824222" y="0"/>
                </a:moveTo>
                <a:lnTo>
                  <a:pt x="0" y="0"/>
                </a:lnTo>
                <a:lnTo>
                  <a:pt x="0" y="396240"/>
                </a:lnTo>
                <a:lnTo>
                  <a:pt x="4824222" y="396240"/>
                </a:lnTo>
                <a:lnTo>
                  <a:pt x="4877919" y="391046"/>
                </a:lnTo>
                <a:lnTo>
                  <a:pt x="4921758" y="376888"/>
                </a:lnTo>
                <a:lnTo>
                  <a:pt x="4951309" y="355895"/>
                </a:lnTo>
                <a:lnTo>
                  <a:pt x="4962144" y="330200"/>
                </a:lnTo>
                <a:lnTo>
                  <a:pt x="4962144" y="66040"/>
                </a:lnTo>
                <a:lnTo>
                  <a:pt x="4951309" y="40344"/>
                </a:lnTo>
                <a:lnTo>
                  <a:pt x="4921758" y="19351"/>
                </a:lnTo>
                <a:lnTo>
                  <a:pt x="4877919" y="5193"/>
                </a:lnTo>
                <a:lnTo>
                  <a:pt x="4824222" y="0"/>
                </a:lnTo>
                <a:close/>
              </a:path>
            </a:pathLst>
          </a:custGeom>
          <a:solidFill>
            <a:schemeClr val="tx1">
              <a:lumMod val="75000"/>
              <a:alpha val="90194"/>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1" name="object 21"/>
          <p:cNvSpPr/>
          <p:nvPr/>
        </p:nvSpPr>
        <p:spPr>
          <a:xfrm>
            <a:off x="6343684" y="1602605"/>
            <a:ext cx="4863455" cy="388330"/>
          </a:xfrm>
          <a:custGeom>
            <a:avLst/>
            <a:gdLst/>
            <a:ahLst/>
            <a:cxnLst/>
            <a:rect l="l" t="t" r="r" b="b"/>
            <a:pathLst>
              <a:path w="4962525" h="396239">
                <a:moveTo>
                  <a:pt x="4962144" y="66040"/>
                </a:moveTo>
                <a:lnTo>
                  <a:pt x="4962144" y="330200"/>
                </a:lnTo>
                <a:lnTo>
                  <a:pt x="4951309" y="355895"/>
                </a:lnTo>
                <a:lnTo>
                  <a:pt x="4921758" y="376888"/>
                </a:lnTo>
                <a:lnTo>
                  <a:pt x="4877919" y="391046"/>
                </a:lnTo>
                <a:lnTo>
                  <a:pt x="4824222" y="396240"/>
                </a:lnTo>
                <a:lnTo>
                  <a:pt x="0" y="396240"/>
                </a:lnTo>
                <a:lnTo>
                  <a:pt x="0" y="0"/>
                </a:lnTo>
                <a:lnTo>
                  <a:pt x="4824222" y="0"/>
                </a:lnTo>
                <a:lnTo>
                  <a:pt x="4877919" y="5193"/>
                </a:lnTo>
                <a:lnTo>
                  <a:pt x="4921758" y="19351"/>
                </a:lnTo>
                <a:lnTo>
                  <a:pt x="4951309" y="40344"/>
                </a:lnTo>
                <a:lnTo>
                  <a:pt x="4962144" y="66040"/>
                </a:lnTo>
                <a:close/>
              </a:path>
            </a:pathLst>
          </a:custGeom>
          <a:ln w="12192">
            <a:solidFill>
              <a:srgbClr val="DEE7D1"/>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2" name="object 22"/>
          <p:cNvSpPr txBox="1"/>
          <p:nvPr/>
        </p:nvSpPr>
        <p:spPr>
          <a:xfrm>
            <a:off x="6574442" y="1641190"/>
            <a:ext cx="2905004" cy="227383"/>
          </a:xfrm>
          <a:prstGeom prst="rect">
            <a:avLst/>
          </a:prstGeom>
        </p:spPr>
        <p:txBody>
          <a:bodyPr vert="horz" wrap="square" lIns="0" tIns="11824" rIns="0" bIns="0" rtlCol="0">
            <a:spAutoFit/>
          </a:bodyPr>
          <a:lstStyle/>
          <a:p>
            <a:pPr marL="12446" marR="0" lvl="0" indent="0" algn="just" defTabSz="914400" rtl="0" eaLnBrk="1" fontAlgn="auto" latinLnBrk="0" hangingPunct="1">
              <a:lnSpc>
                <a:spcPct val="100000"/>
              </a:lnSpc>
              <a:spcBef>
                <a:spcPts val="93"/>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Create nested flows or raise a ticket</a:t>
            </a:r>
          </a:p>
        </p:txBody>
      </p:sp>
      <p:sp>
        <p:nvSpPr>
          <p:cNvPr id="23" name="object 23"/>
          <p:cNvSpPr/>
          <p:nvPr/>
        </p:nvSpPr>
        <p:spPr>
          <a:xfrm>
            <a:off x="5927724" y="1557051"/>
            <a:ext cx="380862" cy="490391"/>
          </a:xfrm>
          <a:custGeom>
            <a:avLst/>
            <a:gdLst/>
            <a:ahLst/>
            <a:cxnLst/>
            <a:rect l="l" t="t" r="r" b="b"/>
            <a:pathLst>
              <a:path w="388620" h="500380">
                <a:moveTo>
                  <a:pt x="194309" y="0"/>
                </a:moveTo>
                <a:lnTo>
                  <a:pt x="194309" y="124967"/>
                </a:lnTo>
                <a:lnTo>
                  <a:pt x="0" y="124967"/>
                </a:lnTo>
                <a:lnTo>
                  <a:pt x="0" y="374903"/>
                </a:lnTo>
                <a:lnTo>
                  <a:pt x="194309" y="374903"/>
                </a:lnTo>
                <a:lnTo>
                  <a:pt x="194309" y="499872"/>
                </a:lnTo>
                <a:lnTo>
                  <a:pt x="388619" y="249936"/>
                </a:lnTo>
                <a:lnTo>
                  <a:pt x="194309" y="0"/>
                </a:lnTo>
                <a:close/>
              </a:path>
            </a:pathLst>
          </a:custGeom>
          <a:solidFill>
            <a:srgbClr val="1E275C"/>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4" name="object 24"/>
          <p:cNvSpPr/>
          <p:nvPr/>
        </p:nvSpPr>
        <p:spPr>
          <a:xfrm>
            <a:off x="5927724" y="1557051"/>
            <a:ext cx="380862" cy="490391"/>
          </a:xfrm>
          <a:custGeom>
            <a:avLst/>
            <a:gdLst/>
            <a:ahLst/>
            <a:cxnLst/>
            <a:rect l="l" t="t" r="r" b="b"/>
            <a:pathLst>
              <a:path w="388620" h="500380">
                <a:moveTo>
                  <a:pt x="0" y="374903"/>
                </a:moveTo>
                <a:lnTo>
                  <a:pt x="194309" y="374903"/>
                </a:lnTo>
                <a:lnTo>
                  <a:pt x="194309" y="499872"/>
                </a:lnTo>
                <a:lnTo>
                  <a:pt x="388619" y="249936"/>
                </a:lnTo>
                <a:lnTo>
                  <a:pt x="194309" y="0"/>
                </a:lnTo>
                <a:lnTo>
                  <a:pt x="194309" y="124967"/>
                </a:lnTo>
                <a:lnTo>
                  <a:pt x="0" y="124967"/>
                </a:lnTo>
                <a:lnTo>
                  <a:pt x="0" y="374903"/>
                </a:lnTo>
                <a:close/>
              </a:path>
            </a:pathLst>
          </a:custGeom>
        </p:spPr>
        <p:txBody>
          <a:bodyPr vert="horz" wrap="square" lIns="0" tIns="11824" rIns="0" bIns="0" rtlCol="0">
            <a:spAutoFit/>
          </a:bodyPr>
          <a:lstStyle/>
          <a:p>
            <a:pPr marL="12446" marR="0" lvl="0" indent="0" algn="just" defTabSz="914400" rtl="0" eaLnBrk="1" fontAlgn="auto" latinLnBrk="0" hangingPunct="1">
              <a:lnSpc>
                <a:spcPct val="100000"/>
              </a:lnSpc>
              <a:spcBef>
                <a:spcPts val="93"/>
              </a:spcBef>
              <a:spcAft>
                <a:spcPts val="0"/>
              </a:spcAft>
              <a:buClrTx/>
              <a:buSzTx/>
              <a:buFontTx/>
              <a:buNone/>
              <a:tabLst/>
              <a:defRPr/>
            </a:pPr>
            <a:endParaRPr kumimoji="0"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bject 25"/>
          <p:cNvSpPr txBox="1"/>
          <p:nvPr/>
        </p:nvSpPr>
        <p:spPr>
          <a:xfrm>
            <a:off x="3161622" y="1580949"/>
            <a:ext cx="2419592" cy="378826"/>
          </a:xfrm>
          <a:prstGeom prst="rect">
            <a:avLst/>
          </a:prstGeom>
          <a:solidFill>
            <a:schemeClr val="accent1">
              <a:lumMod val="75000"/>
            </a:schemeClr>
          </a:solidFill>
        </p:spPr>
        <p:txBody>
          <a:bodyPr vert="horz" wrap="square" lIns="0" tIns="112018" rIns="0" bIns="0" rtlCol="0">
            <a:spAutoFit/>
          </a:bodyPr>
          <a:lstStyle/>
          <a:p>
            <a:pPr marL="12446" marR="0" lvl="0" indent="0" algn="just" defTabSz="914400" rtl="0" eaLnBrk="1" fontAlgn="auto" latinLnBrk="0" hangingPunct="1">
              <a:lnSpc>
                <a:spcPts val="2234"/>
              </a:lnSpc>
              <a:spcBef>
                <a:spcPts val="882"/>
              </a:spcBef>
              <a:spcAft>
                <a:spcPts val="0"/>
              </a:spcAft>
              <a:buClrTx/>
              <a:buSzTx/>
              <a:buFontTx/>
              <a:buNone/>
              <a:tabLst/>
              <a:defRPr/>
            </a:pPr>
            <a:r>
              <a:rPr kumimoji="0" lang="en-GB" sz="1600" b="0" i="0" u="none" strike="noStrike" kern="1200" cap="none" spc="-147"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250 actions/flow</a:t>
            </a:r>
          </a:p>
        </p:txBody>
      </p:sp>
      <p:sp>
        <p:nvSpPr>
          <p:cNvPr id="26" name="object 26"/>
          <p:cNvSpPr/>
          <p:nvPr/>
        </p:nvSpPr>
        <p:spPr>
          <a:xfrm>
            <a:off x="3161622" y="868513"/>
            <a:ext cx="2419592" cy="567559"/>
          </a:xfrm>
          <a:custGeom>
            <a:avLst/>
            <a:gdLst/>
            <a:ahLst/>
            <a:cxnLst/>
            <a:rect l="l" t="t" r="r" b="b"/>
            <a:pathLst>
              <a:path w="2468879" h="579119">
                <a:moveTo>
                  <a:pt x="0" y="579120"/>
                </a:moveTo>
                <a:lnTo>
                  <a:pt x="2468879" y="579120"/>
                </a:lnTo>
                <a:lnTo>
                  <a:pt x="2468879" y="0"/>
                </a:lnTo>
                <a:lnTo>
                  <a:pt x="0" y="0"/>
                </a:lnTo>
                <a:lnTo>
                  <a:pt x="0" y="579120"/>
                </a:lnTo>
                <a:close/>
              </a:path>
            </a:pathLst>
          </a:custGeom>
          <a:solidFill>
            <a:schemeClr val="accent1">
              <a:lumMod val="75000"/>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7" name="object 27"/>
          <p:cNvSpPr txBox="1"/>
          <p:nvPr/>
        </p:nvSpPr>
        <p:spPr>
          <a:xfrm>
            <a:off x="3361388" y="833165"/>
            <a:ext cx="2219826" cy="549049"/>
          </a:xfrm>
          <a:prstGeom prst="rect">
            <a:avLst/>
          </a:prstGeom>
          <a:solidFill>
            <a:schemeClr val="accent1">
              <a:lumMod val="75000"/>
            </a:schemeClr>
          </a:solidFill>
        </p:spPr>
        <p:txBody>
          <a:bodyPr vert="horz" wrap="square" lIns="0" tIns="13069" rIns="0" bIns="0" rtlCol="0">
            <a:spAutoFit/>
          </a:bodyPr>
          <a:lstStyle/>
          <a:p>
            <a:pPr marL="12446" marR="0" lvl="0" indent="0" algn="just" defTabSz="914400" rtl="0" eaLnBrk="1" fontAlgn="auto" latinLnBrk="0" hangingPunct="1">
              <a:lnSpc>
                <a:spcPts val="2234"/>
              </a:lnSpc>
              <a:spcBef>
                <a:spcPts val="103"/>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Flow Approval</a:t>
            </a:r>
          </a:p>
          <a:p>
            <a:pPr marL="12446" marR="0" lvl="0" indent="0" algn="just" defTabSz="914400" rtl="0" eaLnBrk="1" fontAlgn="auto" latinLnBrk="0" hangingPunct="1">
              <a:lnSpc>
                <a:spcPts val="2234"/>
              </a:lnSpc>
              <a:spcBef>
                <a:spcPts val="0"/>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duration : 30 days</a:t>
            </a:r>
          </a:p>
        </p:txBody>
      </p:sp>
      <p:sp>
        <p:nvSpPr>
          <p:cNvPr id="28" name="object 28"/>
          <p:cNvSpPr/>
          <p:nvPr/>
        </p:nvSpPr>
        <p:spPr>
          <a:xfrm>
            <a:off x="3161622" y="157571"/>
            <a:ext cx="2419592" cy="566314"/>
          </a:xfrm>
          <a:custGeom>
            <a:avLst/>
            <a:gdLst/>
            <a:ahLst/>
            <a:cxnLst/>
            <a:rect l="l" t="t" r="r" b="b"/>
            <a:pathLst>
              <a:path w="2468879" h="577850">
                <a:moveTo>
                  <a:pt x="0" y="577595"/>
                </a:moveTo>
                <a:lnTo>
                  <a:pt x="2468879" y="577595"/>
                </a:lnTo>
                <a:lnTo>
                  <a:pt x="2468879" y="0"/>
                </a:lnTo>
                <a:lnTo>
                  <a:pt x="0" y="0"/>
                </a:lnTo>
                <a:lnTo>
                  <a:pt x="0" y="577595"/>
                </a:lnTo>
                <a:close/>
              </a:path>
            </a:pathLst>
          </a:custGeom>
          <a:solidFill>
            <a:schemeClr val="accent1">
              <a:lumMod val="75000"/>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9" name="object 29"/>
          <p:cNvSpPr txBox="1">
            <a:spLocks noGrp="1"/>
          </p:cNvSpPr>
          <p:nvPr>
            <p:ph type="title"/>
          </p:nvPr>
        </p:nvSpPr>
        <p:spPr>
          <a:xfrm>
            <a:off x="3361389" y="140437"/>
            <a:ext cx="1658491" cy="554307"/>
          </a:xfrm>
          <a:prstGeom prst="rect">
            <a:avLst/>
          </a:prstGeom>
        </p:spPr>
        <p:txBody>
          <a:bodyPr vert="horz" wrap="square" lIns="0" tIns="13069" rIns="0" bIns="0" rtlCol="0" anchor="ctr">
            <a:spAutoFit/>
          </a:bodyPr>
          <a:lstStyle/>
          <a:p>
            <a:pPr marL="12446" algn="just">
              <a:lnSpc>
                <a:spcPts val="2234"/>
              </a:lnSpc>
              <a:spcBef>
                <a:spcPts val="103"/>
              </a:spcBef>
            </a:pPr>
            <a:r>
              <a:rPr sz="1400" dirty="0">
                <a:solidFill>
                  <a:schemeClr val="bg1"/>
                </a:solidFill>
                <a:latin typeface="+mn-lt"/>
                <a:ea typeface="+mn-ea"/>
                <a:cs typeface="+mn-cs"/>
              </a:rPr>
              <a:t>Flow duration :</a:t>
            </a:r>
          </a:p>
          <a:p>
            <a:pPr marL="12446" algn="just">
              <a:lnSpc>
                <a:spcPts val="2234"/>
              </a:lnSpc>
            </a:pPr>
            <a:r>
              <a:rPr sz="1400" dirty="0">
                <a:solidFill>
                  <a:schemeClr val="bg1"/>
                </a:solidFill>
                <a:latin typeface="+mn-lt"/>
                <a:ea typeface="+mn-ea"/>
                <a:cs typeface="+mn-cs"/>
              </a:rPr>
              <a:t>30 days</a:t>
            </a:r>
          </a:p>
        </p:txBody>
      </p:sp>
      <p:sp>
        <p:nvSpPr>
          <p:cNvPr id="30" name="object 30"/>
          <p:cNvSpPr txBox="1"/>
          <p:nvPr/>
        </p:nvSpPr>
        <p:spPr>
          <a:xfrm>
            <a:off x="3161622" y="3900472"/>
            <a:ext cx="2419592" cy="359333"/>
          </a:xfrm>
          <a:prstGeom prst="rect">
            <a:avLst/>
          </a:prstGeom>
          <a:solidFill>
            <a:schemeClr val="accent1">
              <a:lumMod val="75000"/>
            </a:schemeClr>
          </a:solidFill>
        </p:spPr>
        <p:txBody>
          <a:bodyPr vert="horz" wrap="square" lIns="0" tIns="112018" rIns="0" bIns="0" rtlCol="0">
            <a:spAutoFit/>
          </a:bodyPr>
          <a:lstStyle/>
          <a:p>
            <a:pPr marL="12446" marR="4978" lvl="0" indent="0" algn="just" defTabSz="914400" rtl="0" eaLnBrk="1" fontAlgn="auto" latinLnBrk="0" hangingPunct="1">
              <a:lnSpc>
                <a:spcPts val="2117"/>
              </a:lnSpc>
              <a:spcBef>
                <a:spcPts val="368"/>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No guest access</a:t>
            </a:r>
          </a:p>
        </p:txBody>
      </p:sp>
      <p:sp>
        <p:nvSpPr>
          <p:cNvPr id="31" name="object 31"/>
          <p:cNvSpPr/>
          <p:nvPr/>
        </p:nvSpPr>
        <p:spPr>
          <a:xfrm>
            <a:off x="6343684" y="621327"/>
            <a:ext cx="4863455" cy="390197"/>
          </a:xfrm>
          <a:custGeom>
            <a:avLst/>
            <a:gdLst/>
            <a:ahLst/>
            <a:cxnLst/>
            <a:rect l="l" t="t" r="r" b="b"/>
            <a:pathLst>
              <a:path w="4962525" h="398144">
                <a:moveTo>
                  <a:pt x="4824222" y="0"/>
                </a:moveTo>
                <a:lnTo>
                  <a:pt x="0" y="0"/>
                </a:lnTo>
                <a:lnTo>
                  <a:pt x="0" y="397763"/>
                </a:lnTo>
                <a:lnTo>
                  <a:pt x="4824222" y="397763"/>
                </a:lnTo>
                <a:lnTo>
                  <a:pt x="4877919" y="392549"/>
                </a:lnTo>
                <a:lnTo>
                  <a:pt x="4921758" y="378333"/>
                </a:lnTo>
                <a:lnTo>
                  <a:pt x="4951309" y="357258"/>
                </a:lnTo>
                <a:lnTo>
                  <a:pt x="4962144" y="331470"/>
                </a:lnTo>
                <a:lnTo>
                  <a:pt x="4962144" y="66293"/>
                </a:lnTo>
                <a:lnTo>
                  <a:pt x="4951309" y="40505"/>
                </a:lnTo>
                <a:lnTo>
                  <a:pt x="4921758" y="19430"/>
                </a:lnTo>
                <a:lnTo>
                  <a:pt x="4877919" y="5214"/>
                </a:lnTo>
                <a:lnTo>
                  <a:pt x="4824222" y="0"/>
                </a:lnTo>
                <a:close/>
              </a:path>
            </a:pathLst>
          </a:custGeom>
          <a:solidFill>
            <a:schemeClr val="tx1">
              <a:lumMod val="75000"/>
              <a:alpha val="90194"/>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2" name="object 32"/>
          <p:cNvSpPr/>
          <p:nvPr/>
        </p:nvSpPr>
        <p:spPr>
          <a:xfrm>
            <a:off x="6343684" y="621327"/>
            <a:ext cx="4863455" cy="390197"/>
          </a:xfrm>
          <a:custGeom>
            <a:avLst/>
            <a:gdLst/>
            <a:ahLst/>
            <a:cxnLst/>
            <a:rect l="l" t="t" r="r" b="b"/>
            <a:pathLst>
              <a:path w="4962525" h="398144">
                <a:moveTo>
                  <a:pt x="4962144" y="66293"/>
                </a:moveTo>
                <a:lnTo>
                  <a:pt x="4962144" y="331470"/>
                </a:lnTo>
                <a:lnTo>
                  <a:pt x="4951309" y="357258"/>
                </a:lnTo>
                <a:lnTo>
                  <a:pt x="4921758" y="378333"/>
                </a:lnTo>
                <a:lnTo>
                  <a:pt x="4877919" y="392549"/>
                </a:lnTo>
                <a:lnTo>
                  <a:pt x="4824222" y="397763"/>
                </a:lnTo>
                <a:lnTo>
                  <a:pt x="0" y="397763"/>
                </a:lnTo>
                <a:lnTo>
                  <a:pt x="0" y="0"/>
                </a:lnTo>
                <a:lnTo>
                  <a:pt x="4824222" y="0"/>
                </a:lnTo>
                <a:lnTo>
                  <a:pt x="4877919" y="5214"/>
                </a:lnTo>
                <a:lnTo>
                  <a:pt x="4921758" y="19430"/>
                </a:lnTo>
                <a:lnTo>
                  <a:pt x="4951309" y="40505"/>
                </a:lnTo>
                <a:lnTo>
                  <a:pt x="4962144" y="66293"/>
                </a:lnTo>
                <a:close/>
              </a:path>
            </a:pathLst>
          </a:custGeom>
          <a:ln w="12192">
            <a:solidFill>
              <a:srgbClr val="84BC00"/>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3" name="object 33"/>
          <p:cNvSpPr txBox="1"/>
          <p:nvPr/>
        </p:nvSpPr>
        <p:spPr>
          <a:xfrm>
            <a:off x="6574443" y="660284"/>
            <a:ext cx="2379986" cy="227383"/>
          </a:xfrm>
          <a:prstGeom prst="rect">
            <a:avLst/>
          </a:prstGeom>
        </p:spPr>
        <p:txBody>
          <a:bodyPr vert="horz" wrap="square" lIns="0" tIns="11824" rIns="0" bIns="0" rtlCol="0">
            <a:spAutoFit/>
          </a:bodyPr>
          <a:lstStyle/>
          <a:p>
            <a:pPr marL="12446" marR="0" lvl="0" indent="0" algn="just" defTabSz="914400" rtl="0" eaLnBrk="1" fontAlgn="auto" latinLnBrk="0" hangingPunct="1">
              <a:lnSpc>
                <a:spcPct val="100000"/>
              </a:lnSpc>
              <a:spcBef>
                <a:spcPts val="93"/>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Controller pattern</a:t>
            </a:r>
          </a:p>
        </p:txBody>
      </p:sp>
      <p:sp>
        <p:nvSpPr>
          <p:cNvPr id="34" name="object 34"/>
          <p:cNvSpPr/>
          <p:nvPr/>
        </p:nvSpPr>
        <p:spPr>
          <a:xfrm>
            <a:off x="5927724" y="577266"/>
            <a:ext cx="380862" cy="490391"/>
          </a:xfrm>
          <a:custGeom>
            <a:avLst/>
            <a:gdLst/>
            <a:ahLst/>
            <a:cxnLst/>
            <a:rect l="l" t="t" r="r" b="b"/>
            <a:pathLst>
              <a:path w="388620" h="500380">
                <a:moveTo>
                  <a:pt x="194309" y="0"/>
                </a:moveTo>
                <a:lnTo>
                  <a:pt x="194309" y="124968"/>
                </a:lnTo>
                <a:lnTo>
                  <a:pt x="0" y="124968"/>
                </a:lnTo>
                <a:lnTo>
                  <a:pt x="0" y="374904"/>
                </a:lnTo>
                <a:lnTo>
                  <a:pt x="194309" y="374904"/>
                </a:lnTo>
                <a:lnTo>
                  <a:pt x="194309" y="499872"/>
                </a:lnTo>
                <a:lnTo>
                  <a:pt x="388619" y="249936"/>
                </a:lnTo>
                <a:lnTo>
                  <a:pt x="194309" y="0"/>
                </a:lnTo>
                <a:close/>
              </a:path>
            </a:pathLst>
          </a:custGeom>
          <a:solidFill>
            <a:srgbClr val="1E275C"/>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5" name="object 35"/>
          <p:cNvSpPr/>
          <p:nvPr/>
        </p:nvSpPr>
        <p:spPr>
          <a:xfrm>
            <a:off x="5927724" y="577266"/>
            <a:ext cx="380862" cy="490391"/>
          </a:xfrm>
          <a:custGeom>
            <a:avLst/>
            <a:gdLst/>
            <a:ahLst/>
            <a:cxnLst/>
            <a:rect l="l" t="t" r="r" b="b"/>
            <a:pathLst>
              <a:path w="388620" h="500380">
                <a:moveTo>
                  <a:pt x="0" y="374904"/>
                </a:moveTo>
                <a:lnTo>
                  <a:pt x="194309" y="374904"/>
                </a:lnTo>
                <a:lnTo>
                  <a:pt x="194309" y="499872"/>
                </a:lnTo>
                <a:lnTo>
                  <a:pt x="388619" y="249936"/>
                </a:lnTo>
                <a:lnTo>
                  <a:pt x="194309" y="0"/>
                </a:lnTo>
                <a:lnTo>
                  <a:pt x="194309" y="124968"/>
                </a:lnTo>
                <a:lnTo>
                  <a:pt x="0" y="124968"/>
                </a:lnTo>
                <a:lnTo>
                  <a:pt x="0" y="374904"/>
                </a:lnTo>
                <a:close/>
              </a:path>
            </a:pathLst>
          </a:custGeom>
          <a:ln w="10668">
            <a:solidFill>
              <a:srgbClr val="5F8900"/>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6" name="object 36"/>
          <p:cNvSpPr/>
          <p:nvPr/>
        </p:nvSpPr>
        <p:spPr>
          <a:xfrm>
            <a:off x="6366088" y="3953493"/>
            <a:ext cx="4786909" cy="393308"/>
          </a:xfrm>
          <a:custGeom>
            <a:avLst/>
            <a:gdLst/>
            <a:ahLst/>
            <a:cxnLst/>
            <a:rect l="l" t="t" r="r" b="b"/>
            <a:pathLst>
              <a:path w="4884420" h="401320">
                <a:moveTo>
                  <a:pt x="4748657" y="0"/>
                </a:moveTo>
                <a:lnTo>
                  <a:pt x="0" y="0"/>
                </a:lnTo>
                <a:lnTo>
                  <a:pt x="0" y="400811"/>
                </a:lnTo>
                <a:lnTo>
                  <a:pt x="4748657" y="400811"/>
                </a:lnTo>
                <a:lnTo>
                  <a:pt x="4801534" y="395553"/>
                </a:lnTo>
                <a:lnTo>
                  <a:pt x="4844684" y="381222"/>
                </a:lnTo>
                <a:lnTo>
                  <a:pt x="4873761" y="359985"/>
                </a:lnTo>
                <a:lnTo>
                  <a:pt x="4884420" y="334009"/>
                </a:lnTo>
                <a:lnTo>
                  <a:pt x="4884420" y="66801"/>
                </a:lnTo>
                <a:lnTo>
                  <a:pt x="4873761" y="40826"/>
                </a:lnTo>
                <a:lnTo>
                  <a:pt x="4844684" y="19589"/>
                </a:lnTo>
                <a:lnTo>
                  <a:pt x="4801534" y="5258"/>
                </a:lnTo>
                <a:lnTo>
                  <a:pt x="4748657" y="0"/>
                </a:lnTo>
                <a:close/>
              </a:path>
            </a:pathLst>
          </a:custGeom>
          <a:solidFill>
            <a:schemeClr val="tx1">
              <a:lumMod val="75000"/>
              <a:alpha val="90194"/>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7" name="object 37"/>
          <p:cNvSpPr/>
          <p:nvPr/>
        </p:nvSpPr>
        <p:spPr>
          <a:xfrm>
            <a:off x="6366088" y="3953493"/>
            <a:ext cx="4786909" cy="393308"/>
          </a:xfrm>
          <a:custGeom>
            <a:avLst/>
            <a:gdLst/>
            <a:ahLst/>
            <a:cxnLst/>
            <a:rect l="l" t="t" r="r" b="b"/>
            <a:pathLst>
              <a:path w="4884420" h="401320">
                <a:moveTo>
                  <a:pt x="4884420" y="66801"/>
                </a:moveTo>
                <a:lnTo>
                  <a:pt x="4884420" y="334009"/>
                </a:lnTo>
                <a:lnTo>
                  <a:pt x="4873761" y="359985"/>
                </a:lnTo>
                <a:lnTo>
                  <a:pt x="4844684" y="381222"/>
                </a:lnTo>
                <a:lnTo>
                  <a:pt x="4801534" y="395553"/>
                </a:lnTo>
                <a:lnTo>
                  <a:pt x="4748657" y="400811"/>
                </a:lnTo>
                <a:lnTo>
                  <a:pt x="0" y="400811"/>
                </a:lnTo>
                <a:lnTo>
                  <a:pt x="0" y="0"/>
                </a:lnTo>
                <a:lnTo>
                  <a:pt x="4748657" y="0"/>
                </a:lnTo>
                <a:lnTo>
                  <a:pt x="4801534" y="5258"/>
                </a:lnTo>
                <a:lnTo>
                  <a:pt x="4844684" y="19589"/>
                </a:lnTo>
                <a:lnTo>
                  <a:pt x="4873761" y="40826"/>
                </a:lnTo>
                <a:lnTo>
                  <a:pt x="4884420" y="66801"/>
                </a:lnTo>
                <a:close/>
              </a:path>
            </a:pathLst>
          </a:custGeom>
          <a:ln w="12192">
            <a:solidFill>
              <a:srgbClr val="DEE7D1"/>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8" name="object 38"/>
          <p:cNvSpPr txBox="1"/>
          <p:nvPr/>
        </p:nvSpPr>
        <p:spPr>
          <a:xfrm>
            <a:off x="6596473" y="3994517"/>
            <a:ext cx="3110993" cy="227383"/>
          </a:xfrm>
          <a:prstGeom prst="rect">
            <a:avLst/>
          </a:prstGeom>
        </p:spPr>
        <p:txBody>
          <a:bodyPr vert="horz" wrap="square" lIns="0" tIns="11824" rIns="0" bIns="0" rtlCol="0">
            <a:spAutoFit/>
          </a:bodyPr>
          <a:lstStyle/>
          <a:p>
            <a:pPr marL="12446" marR="0" lvl="0" indent="0" algn="just" defTabSz="914400" rtl="0" eaLnBrk="1" fontAlgn="auto" latinLnBrk="0" hangingPunct="1">
              <a:lnSpc>
                <a:spcPct val="100000"/>
              </a:lnSpc>
              <a:spcBef>
                <a:spcPts val="93"/>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In the roadmap for Flow &amp; PowerApps</a:t>
            </a:r>
          </a:p>
        </p:txBody>
      </p:sp>
      <p:sp>
        <p:nvSpPr>
          <p:cNvPr id="39" name="object 39"/>
          <p:cNvSpPr/>
          <p:nvPr/>
        </p:nvSpPr>
        <p:spPr>
          <a:xfrm>
            <a:off x="5927724" y="3952746"/>
            <a:ext cx="379617" cy="460519"/>
          </a:xfrm>
          <a:custGeom>
            <a:avLst/>
            <a:gdLst/>
            <a:ahLst/>
            <a:cxnLst/>
            <a:rect l="l" t="t" r="r" b="b"/>
            <a:pathLst>
              <a:path w="387350" h="469900">
                <a:moveTo>
                  <a:pt x="193548" y="0"/>
                </a:moveTo>
                <a:lnTo>
                  <a:pt x="193548" y="117348"/>
                </a:lnTo>
                <a:lnTo>
                  <a:pt x="0" y="117348"/>
                </a:lnTo>
                <a:lnTo>
                  <a:pt x="0" y="352044"/>
                </a:lnTo>
                <a:lnTo>
                  <a:pt x="193548" y="352044"/>
                </a:lnTo>
                <a:lnTo>
                  <a:pt x="193548" y="469392"/>
                </a:lnTo>
                <a:lnTo>
                  <a:pt x="387095" y="234696"/>
                </a:lnTo>
                <a:lnTo>
                  <a:pt x="193548" y="0"/>
                </a:lnTo>
                <a:close/>
              </a:path>
            </a:pathLst>
          </a:custGeom>
          <a:solidFill>
            <a:srgbClr val="1E275C"/>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0" name="object 40"/>
          <p:cNvSpPr/>
          <p:nvPr/>
        </p:nvSpPr>
        <p:spPr>
          <a:xfrm>
            <a:off x="5927724" y="3952746"/>
            <a:ext cx="379617" cy="460519"/>
          </a:xfrm>
          <a:custGeom>
            <a:avLst/>
            <a:gdLst/>
            <a:ahLst/>
            <a:cxnLst/>
            <a:rect l="l" t="t" r="r" b="b"/>
            <a:pathLst>
              <a:path w="387350" h="469900">
                <a:moveTo>
                  <a:pt x="0" y="117348"/>
                </a:moveTo>
                <a:lnTo>
                  <a:pt x="193548" y="117348"/>
                </a:lnTo>
                <a:lnTo>
                  <a:pt x="193548" y="0"/>
                </a:lnTo>
                <a:lnTo>
                  <a:pt x="387095" y="234696"/>
                </a:lnTo>
                <a:lnTo>
                  <a:pt x="193548" y="469392"/>
                </a:lnTo>
                <a:lnTo>
                  <a:pt x="193548" y="352044"/>
                </a:lnTo>
                <a:lnTo>
                  <a:pt x="0" y="352044"/>
                </a:lnTo>
                <a:lnTo>
                  <a:pt x="0" y="117348"/>
                </a:lnTo>
                <a:close/>
              </a:path>
            </a:pathLst>
          </a:custGeom>
          <a:ln w="10668">
            <a:solidFill>
              <a:srgbClr val="5F8900"/>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1" name="object 41"/>
          <p:cNvSpPr/>
          <p:nvPr/>
        </p:nvSpPr>
        <p:spPr>
          <a:xfrm>
            <a:off x="3167597" y="5516520"/>
            <a:ext cx="2419592" cy="566314"/>
          </a:xfrm>
          <a:custGeom>
            <a:avLst/>
            <a:gdLst/>
            <a:ahLst/>
            <a:cxnLst/>
            <a:rect l="l" t="t" r="r" b="b"/>
            <a:pathLst>
              <a:path w="2468879" h="577850">
                <a:moveTo>
                  <a:pt x="0" y="577595"/>
                </a:moveTo>
                <a:lnTo>
                  <a:pt x="2468880" y="577595"/>
                </a:lnTo>
                <a:lnTo>
                  <a:pt x="2468880" y="0"/>
                </a:lnTo>
                <a:lnTo>
                  <a:pt x="0" y="0"/>
                </a:lnTo>
                <a:lnTo>
                  <a:pt x="0" y="577595"/>
                </a:lnTo>
                <a:close/>
              </a:path>
            </a:pathLst>
          </a:custGeom>
          <a:solidFill>
            <a:schemeClr val="accent1">
              <a:lumMod val="75000"/>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2" name="object 42"/>
          <p:cNvSpPr txBox="1"/>
          <p:nvPr/>
        </p:nvSpPr>
        <p:spPr>
          <a:xfrm>
            <a:off x="3234660" y="5481820"/>
            <a:ext cx="1418897" cy="296493"/>
          </a:xfrm>
          <a:prstGeom prst="rect">
            <a:avLst/>
          </a:prstGeom>
        </p:spPr>
        <p:txBody>
          <a:bodyPr vert="horz" wrap="square" lIns="0" tIns="46674" rIns="0" bIns="0" rtlCol="0">
            <a:spAutoFit/>
          </a:bodyPr>
          <a:lstStyle/>
          <a:p>
            <a:pPr marL="12446" marR="4978" lvl="0" indent="0" algn="just" defTabSz="914400" rtl="0" eaLnBrk="1" fontAlgn="auto" latinLnBrk="0" hangingPunct="1">
              <a:lnSpc>
                <a:spcPts val="2117"/>
              </a:lnSpc>
              <a:spcBef>
                <a:spcPts val="368"/>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ALM/devops  weak</a:t>
            </a:r>
          </a:p>
        </p:txBody>
      </p:sp>
      <p:sp>
        <p:nvSpPr>
          <p:cNvPr id="43" name="object 43"/>
          <p:cNvSpPr/>
          <p:nvPr/>
        </p:nvSpPr>
        <p:spPr>
          <a:xfrm>
            <a:off x="6419857" y="5550125"/>
            <a:ext cx="4786909" cy="394553"/>
          </a:xfrm>
          <a:custGeom>
            <a:avLst/>
            <a:gdLst/>
            <a:ahLst/>
            <a:cxnLst/>
            <a:rect l="l" t="t" r="r" b="b"/>
            <a:pathLst>
              <a:path w="4884420" h="402589">
                <a:moveTo>
                  <a:pt x="4748657" y="0"/>
                </a:moveTo>
                <a:lnTo>
                  <a:pt x="0" y="0"/>
                </a:lnTo>
                <a:lnTo>
                  <a:pt x="0" y="402335"/>
                </a:lnTo>
                <a:lnTo>
                  <a:pt x="4748657" y="402335"/>
                </a:lnTo>
                <a:lnTo>
                  <a:pt x="4801534" y="397066"/>
                </a:lnTo>
                <a:lnTo>
                  <a:pt x="4844684" y="382695"/>
                </a:lnTo>
                <a:lnTo>
                  <a:pt x="4873761" y="361380"/>
                </a:lnTo>
                <a:lnTo>
                  <a:pt x="4884420" y="335279"/>
                </a:lnTo>
                <a:lnTo>
                  <a:pt x="4884420" y="67056"/>
                </a:lnTo>
                <a:lnTo>
                  <a:pt x="4873761" y="40933"/>
                </a:lnTo>
                <a:lnTo>
                  <a:pt x="4844684" y="19621"/>
                </a:lnTo>
                <a:lnTo>
                  <a:pt x="4801534" y="5262"/>
                </a:lnTo>
                <a:lnTo>
                  <a:pt x="4748657" y="0"/>
                </a:lnTo>
                <a:close/>
              </a:path>
            </a:pathLst>
          </a:custGeom>
          <a:solidFill>
            <a:schemeClr val="tx1">
              <a:lumMod val="75000"/>
              <a:alpha val="90194"/>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4" name="object 44"/>
          <p:cNvSpPr/>
          <p:nvPr/>
        </p:nvSpPr>
        <p:spPr>
          <a:xfrm>
            <a:off x="6419857" y="5550125"/>
            <a:ext cx="4786909" cy="394553"/>
          </a:xfrm>
          <a:custGeom>
            <a:avLst/>
            <a:gdLst/>
            <a:ahLst/>
            <a:cxnLst/>
            <a:rect l="l" t="t" r="r" b="b"/>
            <a:pathLst>
              <a:path w="4884420" h="402589">
                <a:moveTo>
                  <a:pt x="4884420" y="67056"/>
                </a:moveTo>
                <a:lnTo>
                  <a:pt x="4884420" y="335279"/>
                </a:lnTo>
                <a:lnTo>
                  <a:pt x="4873761" y="361380"/>
                </a:lnTo>
                <a:lnTo>
                  <a:pt x="4844684" y="382695"/>
                </a:lnTo>
                <a:lnTo>
                  <a:pt x="4801534" y="397066"/>
                </a:lnTo>
                <a:lnTo>
                  <a:pt x="4748657" y="402335"/>
                </a:lnTo>
                <a:lnTo>
                  <a:pt x="0" y="402335"/>
                </a:lnTo>
                <a:lnTo>
                  <a:pt x="0" y="0"/>
                </a:lnTo>
                <a:lnTo>
                  <a:pt x="4748657" y="0"/>
                </a:lnTo>
                <a:lnTo>
                  <a:pt x="4801534" y="5262"/>
                </a:lnTo>
                <a:lnTo>
                  <a:pt x="4844684" y="19621"/>
                </a:lnTo>
                <a:lnTo>
                  <a:pt x="4873761" y="40933"/>
                </a:lnTo>
                <a:lnTo>
                  <a:pt x="4884420" y="67056"/>
                </a:lnTo>
                <a:close/>
              </a:path>
            </a:pathLst>
          </a:custGeom>
          <a:ln w="12192">
            <a:solidFill>
              <a:srgbClr val="DEE7D1"/>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5" name="object 45"/>
          <p:cNvSpPr txBox="1"/>
          <p:nvPr/>
        </p:nvSpPr>
        <p:spPr>
          <a:xfrm>
            <a:off x="6650613" y="5593240"/>
            <a:ext cx="4026430" cy="227383"/>
          </a:xfrm>
          <a:prstGeom prst="rect">
            <a:avLst/>
          </a:prstGeom>
        </p:spPr>
        <p:txBody>
          <a:bodyPr vert="horz" wrap="square" lIns="0" tIns="11824" rIns="0" bIns="0" rtlCol="0">
            <a:spAutoFit/>
          </a:bodyPr>
          <a:lstStyle/>
          <a:p>
            <a:pPr marL="12446" marR="0" lvl="0" indent="0" algn="just" defTabSz="914400" rtl="0" eaLnBrk="1" fontAlgn="auto" latinLnBrk="0" hangingPunct="1">
              <a:lnSpc>
                <a:spcPct val="100000"/>
              </a:lnSpc>
              <a:spcBef>
                <a:spcPts val="93"/>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I could tell you, but then I would have to kill you…</a:t>
            </a:r>
          </a:p>
        </p:txBody>
      </p:sp>
      <p:sp>
        <p:nvSpPr>
          <p:cNvPr id="46" name="object 46"/>
          <p:cNvSpPr/>
          <p:nvPr/>
        </p:nvSpPr>
        <p:spPr>
          <a:xfrm>
            <a:off x="5981492" y="5549378"/>
            <a:ext cx="379617" cy="461764"/>
          </a:xfrm>
          <a:custGeom>
            <a:avLst/>
            <a:gdLst/>
            <a:ahLst/>
            <a:cxnLst/>
            <a:rect l="l" t="t" r="r" b="b"/>
            <a:pathLst>
              <a:path w="387350" h="471170">
                <a:moveTo>
                  <a:pt x="193548" y="0"/>
                </a:moveTo>
                <a:lnTo>
                  <a:pt x="193548" y="117728"/>
                </a:lnTo>
                <a:lnTo>
                  <a:pt x="0" y="117728"/>
                </a:lnTo>
                <a:lnTo>
                  <a:pt x="0" y="353187"/>
                </a:lnTo>
                <a:lnTo>
                  <a:pt x="193548" y="353187"/>
                </a:lnTo>
                <a:lnTo>
                  <a:pt x="193548" y="470916"/>
                </a:lnTo>
                <a:lnTo>
                  <a:pt x="387095" y="235457"/>
                </a:lnTo>
                <a:lnTo>
                  <a:pt x="193548" y="0"/>
                </a:lnTo>
                <a:close/>
              </a:path>
            </a:pathLst>
          </a:custGeom>
          <a:solidFill>
            <a:srgbClr val="1E275C"/>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7" name="object 47"/>
          <p:cNvSpPr/>
          <p:nvPr/>
        </p:nvSpPr>
        <p:spPr>
          <a:xfrm>
            <a:off x="5981492" y="5549378"/>
            <a:ext cx="379617" cy="461764"/>
          </a:xfrm>
          <a:custGeom>
            <a:avLst/>
            <a:gdLst/>
            <a:ahLst/>
            <a:cxnLst/>
            <a:rect l="l" t="t" r="r" b="b"/>
            <a:pathLst>
              <a:path w="387350" h="471170">
                <a:moveTo>
                  <a:pt x="0" y="117728"/>
                </a:moveTo>
                <a:lnTo>
                  <a:pt x="193548" y="117728"/>
                </a:lnTo>
                <a:lnTo>
                  <a:pt x="193548" y="0"/>
                </a:lnTo>
                <a:lnTo>
                  <a:pt x="387095" y="235457"/>
                </a:lnTo>
                <a:lnTo>
                  <a:pt x="193548" y="470916"/>
                </a:lnTo>
                <a:lnTo>
                  <a:pt x="193548" y="353187"/>
                </a:lnTo>
                <a:lnTo>
                  <a:pt x="0" y="353187"/>
                </a:lnTo>
                <a:lnTo>
                  <a:pt x="0" y="117728"/>
                </a:lnTo>
                <a:close/>
              </a:path>
            </a:pathLst>
          </a:custGeom>
          <a:ln w="10668">
            <a:solidFill>
              <a:srgbClr val="5F8900"/>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8" name="object 48"/>
          <p:cNvSpPr/>
          <p:nvPr/>
        </p:nvSpPr>
        <p:spPr>
          <a:xfrm>
            <a:off x="6366088" y="3279890"/>
            <a:ext cx="4786909" cy="394553"/>
          </a:xfrm>
          <a:custGeom>
            <a:avLst/>
            <a:gdLst/>
            <a:ahLst/>
            <a:cxnLst/>
            <a:rect l="l" t="t" r="r" b="b"/>
            <a:pathLst>
              <a:path w="4884420" h="402589">
                <a:moveTo>
                  <a:pt x="4748657" y="0"/>
                </a:moveTo>
                <a:lnTo>
                  <a:pt x="0" y="0"/>
                </a:lnTo>
                <a:lnTo>
                  <a:pt x="0" y="402335"/>
                </a:lnTo>
                <a:lnTo>
                  <a:pt x="4748657" y="402335"/>
                </a:lnTo>
                <a:lnTo>
                  <a:pt x="4801534" y="397073"/>
                </a:lnTo>
                <a:lnTo>
                  <a:pt x="4844684" y="382714"/>
                </a:lnTo>
                <a:lnTo>
                  <a:pt x="4873761" y="361402"/>
                </a:lnTo>
                <a:lnTo>
                  <a:pt x="4884420" y="335279"/>
                </a:lnTo>
                <a:lnTo>
                  <a:pt x="4884420" y="67055"/>
                </a:lnTo>
                <a:lnTo>
                  <a:pt x="4873761" y="40933"/>
                </a:lnTo>
                <a:lnTo>
                  <a:pt x="4844684" y="19621"/>
                </a:lnTo>
                <a:lnTo>
                  <a:pt x="4801534" y="5262"/>
                </a:lnTo>
                <a:lnTo>
                  <a:pt x="4748657" y="0"/>
                </a:lnTo>
                <a:close/>
              </a:path>
            </a:pathLst>
          </a:custGeom>
          <a:solidFill>
            <a:schemeClr val="tx1">
              <a:lumMod val="75000"/>
              <a:alpha val="90194"/>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9" name="object 49"/>
          <p:cNvSpPr/>
          <p:nvPr/>
        </p:nvSpPr>
        <p:spPr>
          <a:xfrm>
            <a:off x="6366088" y="3279890"/>
            <a:ext cx="4786909" cy="394553"/>
          </a:xfrm>
          <a:custGeom>
            <a:avLst/>
            <a:gdLst/>
            <a:ahLst/>
            <a:cxnLst/>
            <a:rect l="l" t="t" r="r" b="b"/>
            <a:pathLst>
              <a:path w="4884420" h="402589">
                <a:moveTo>
                  <a:pt x="4884420" y="67055"/>
                </a:moveTo>
                <a:lnTo>
                  <a:pt x="4884420" y="335279"/>
                </a:lnTo>
                <a:lnTo>
                  <a:pt x="4873761" y="361402"/>
                </a:lnTo>
                <a:lnTo>
                  <a:pt x="4844684" y="382714"/>
                </a:lnTo>
                <a:lnTo>
                  <a:pt x="4801534" y="397073"/>
                </a:lnTo>
                <a:lnTo>
                  <a:pt x="4748657" y="402335"/>
                </a:lnTo>
                <a:lnTo>
                  <a:pt x="0" y="402335"/>
                </a:lnTo>
                <a:lnTo>
                  <a:pt x="0" y="0"/>
                </a:lnTo>
                <a:lnTo>
                  <a:pt x="4748657" y="0"/>
                </a:lnTo>
                <a:lnTo>
                  <a:pt x="4801534" y="5262"/>
                </a:lnTo>
                <a:lnTo>
                  <a:pt x="4844684" y="19621"/>
                </a:lnTo>
                <a:lnTo>
                  <a:pt x="4873761" y="40933"/>
                </a:lnTo>
                <a:lnTo>
                  <a:pt x="4884420" y="67055"/>
                </a:lnTo>
                <a:close/>
              </a:path>
            </a:pathLst>
          </a:custGeom>
          <a:ln w="12192">
            <a:solidFill>
              <a:srgbClr val="DEE7D1"/>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0" name="object 50"/>
          <p:cNvSpPr txBox="1"/>
          <p:nvPr/>
        </p:nvSpPr>
        <p:spPr>
          <a:xfrm>
            <a:off x="6596472" y="3322085"/>
            <a:ext cx="2010103" cy="227383"/>
          </a:xfrm>
          <a:prstGeom prst="rect">
            <a:avLst/>
          </a:prstGeom>
        </p:spPr>
        <p:txBody>
          <a:bodyPr vert="horz" wrap="square" lIns="0" tIns="11824" rIns="0" bIns="0" rtlCol="0">
            <a:spAutoFit/>
          </a:bodyPr>
          <a:lstStyle/>
          <a:p>
            <a:pPr marL="12446" marR="0" lvl="0" indent="0" algn="just" defTabSz="914400" rtl="0" eaLnBrk="1" fontAlgn="auto" latinLnBrk="0" hangingPunct="1">
              <a:lnSpc>
                <a:spcPct val="100000"/>
              </a:lnSpc>
              <a:spcBef>
                <a:spcPts val="93"/>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Custom approval actions</a:t>
            </a:r>
          </a:p>
        </p:txBody>
      </p:sp>
      <p:sp>
        <p:nvSpPr>
          <p:cNvPr id="51" name="object 51"/>
          <p:cNvSpPr/>
          <p:nvPr/>
        </p:nvSpPr>
        <p:spPr>
          <a:xfrm>
            <a:off x="5927724" y="3279143"/>
            <a:ext cx="379617" cy="461764"/>
          </a:xfrm>
          <a:custGeom>
            <a:avLst/>
            <a:gdLst/>
            <a:ahLst/>
            <a:cxnLst/>
            <a:rect l="l" t="t" r="r" b="b"/>
            <a:pathLst>
              <a:path w="387350" h="471170">
                <a:moveTo>
                  <a:pt x="193548" y="0"/>
                </a:moveTo>
                <a:lnTo>
                  <a:pt x="193548" y="117728"/>
                </a:lnTo>
                <a:lnTo>
                  <a:pt x="0" y="117728"/>
                </a:lnTo>
                <a:lnTo>
                  <a:pt x="0" y="353187"/>
                </a:lnTo>
                <a:lnTo>
                  <a:pt x="193548" y="353187"/>
                </a:lnTo>
                <a:lnTo>
                  <a:pt x="193548" y="470915"/>
                </a:lnTo>
                <a:lnTo>
                  <a:pt x="387095" y="235457"/>
                </a:lnTo>
                <a:lnTo>
                  <a:pt x="193548" y="0"/>
                </a:lnTo>
                <a:close/>
              </a:path>
            </a:pathLst>
          </a:custGeom>
          <a:solidFill>
            <a:srgbClr val="1E275C"/>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2" name="object 52"/>
          <p:cNvSpPr/>
          <p:nvPr/>
        </p:nvSpPr>
        <p:spPr>
          <a:xfrm>
            <a:off x="5927724" y="3279143"/>
            <a:ext cx="379617" cy="461764"/>
          </a:xfrm>
          <a:custGeom>
            <a:avLst/>
            <a:gdLst/>
            <a:ahLst/>
            <a:cxnLst/>
            <a:rect l="l" t="t" r="r" b="b"/>
            <a:pathLst>
              <a:path w="387350" h="471170">
                <a:moveTo>
                  <a:pt x="0" y="117728"/>
                </a:moveTo>
                <a:lnTo>
                  <a:pt x="193548" y="117728"/>
                </a:lnTo>
                <a:lnTo>
                  <a:pt x="193548" y="0"/>
                </a:lnTo>
                <a:lnTo>
                  <a:pt x="387095" y="235457"/>
                </a:lnTo>
                <a:lnTo>
                  <a:pt x="193548" y="470915"/>
                </a:lnTo>
                <a:lnTo>
                  <a:pt x="193548" y="353187"/>
                </a:lnTo>
                <a:lnTo>
                  <a:pt x="0" y="353187"/>
                </a:lnTo>
                <a:lnTo>
                  <a:pt x="0" y="117728"/>
                </a:lnTo>
                <a:close/>
              </a:path>
            </a:pathLst>
          </a:custGeom>
          <a:ln w="10668">
            <a:solidFill>
              <a:srgbClr val="5F8900"/>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3" name="object 53"/>
          <p:cNvSpPr/>
          <p:nvPr/>
        </p:nvSpPr>
        <p:spPr>
          <a:xfrm>
            <a:off x="3161622" y="6257333"/>
            <a:ext cx="2419592" cy="566314"/>
          </a:xfrm>
          <a:custGeom>
            <a:avLst/>
            <a:gdLst/>
            <a:ahLst/>
            <a:cxnLst/>
            <a:rect l="l" t="t" r="r" b="b"/>
            <a:pathLst>
              <a:path w="2468879" h="577850">
                <a:moveTo>
                  <a:pt x="0" y="577596"/>
                </a:moveTo>
                <a:lnTo>
                  <a:pt x="2468879" y="577596"/>
                </a:lnTo>
                <a:lnTo>
                  <a:pt x="2468879" y="0"/>
                </a:lnTo>
                <a:lnTo>
                  <a:pt x="0" y="0"/>
                </a:lnTo>
                <a:lnTo>
                  <a:pt x="0" y="577596"/>
                </a:lnTo>
                <a:close/>
              </a:path>
            </a:pathLst>
          </a:custGeom>
          <a:solidFill>
            <a:schemeClr val="accent1">
              <a:lumMod val="75000"/>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4" name="object 54"/>
          <p:cNvSpPr txBox="1"/>
          <p:nvPr/>
        </p:nvSpPr>
        <p:spPr>
          <a:xfrm>
            <a:off x="3227196" y="6224536"/>
            <a:ext cx="1692719" cy="560540"/>
          </a:xfrm>
          <a:prstGeom prst="rect">
            <a:avLst/>
          </a:prstGeom>
        </p:spPr>
        <p:txBody>
          <a:bodyPr vert="horz" wrap="square" lIns="0" tIns="46674" rIns="0" bIns="0" rtlCol="0">
            <a:spAutoFit/>
          </a:bodyPr>
          <a:lstStyle/>
          <a:p>
            <a:pPr marL="212204" marR="4978" lvl="0" indent="0" algn="just" defTabSz="914400" rtl="0" eaLnBrk="1" fontAlgn="auto" latinLnBrk="0" hangingPunct="1">
              <a:lnSpc>
                <a:spcPts val="2117"/>
              </a:lnSpc>
              <a:spcBef>
                <a:spcPts val="882"/>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Cannot resume  flow</a:t>
            </a:r>
          </a:p>
        </p:txBody>
      </p:sp>
      <p:sp>
        <p:nvSpPr>
          <p:cNvPr id="55" name="object 55"/>
          <p:cNvSpPr/>
          <p:nvPr/>
        </p:nvSpPr>
        <p:spPr>
          <a:xfrm>
            <a:off x="6413882" y="6290939"/>
            <a:ext cx="4788776" cy="394553"/>
          </a:xfrm>
          <a:custGeom>
            <a:avLst/>
            <a:gdLst/>
            <a:ahLst/>
            <a:cxnLst/>
            <a:rect l="l" t="t" r="r" b="b"/>
            <a:pathLst>
              <a:path w="4886325" h="402590">
                <a:moveTo>
                  <a:pt x="4750181" y="0"/>
                </a:moveTo>
                <a:lnTo>
                  <a:pt x="0" y="0"/>
                </a:lnTo>
                <a:lnTo>
                  <a:pt x="0" y="402336"/>
                </a:lnTo>
                <a:lnTo>
                  <a:pt x="4750181" y="402336"/>
                </a:lnTo>
                <a:lnTo>
                  <a:pt x="4803005" y="397066"/>
                </a:lnTo>
                <a:lnTo>
                  <a:pt x="4846161" y="382695"/>
                </a:lnTo>
                <a:lnTo>
                  <a:pt x="4875268" y="361380"/>
                </a:lnTo>
                <a:lnTo>
                  <a:pt x="4885944" y="335280"/>
                </a:lnTo>
                <a:lnTo>
                  <a:pt x="4885944" y="67056"/>
                </a:lnTo>
                <a:lnTo>
                  <a:pt x="4875268" y="40955"/>
                </a:lnTo>
                <a:lnTo>
                  <a:pt x="4846161" y="19640"/>
                </a:lnTo>
                <a:lnTo>
                  <a:pt x="4803005" y="5269"/>
                </a:lnTo>
                <a:lnTo>
                  <a:pt x="4750181" y="0"/>
                </a:lnTo>
                <a:close/>
              </a:path>
            </a:pathLst>
          </a:custGeom>
          <a:solidFill>
            <a:schemeClr val="tx1">
              <a:lumMod val="75000"/>
              <a:alpha val="90194"/>
            </a:schemeClr>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6" name="object 56"/>
          <p:cNvSpPr/>
          <p:nvPr/>
        </p:nvSpPr>
        <p:spPr>
          <a:xfrm>
            <a:off x="6413882" y="6290939"/>
            <a:ext cx="4788776" cy="394553"/>
          </a:xfrm>
          <a:custGeom>
            <a:avLst/>
            <a:gdLst/>
            <a:ahLst/>
            <a:cxnLst/>
            <a:rect l="l" t="t" r="r" b="b"/>
            <a:pathLst>
              <a:path w="4886325" h="402590">
                <a:moveTo>
                  <a:pt x="4885944" y="67056"/>
                </a:moveTo>
                <a:lnTo>
                  <a:pt x="4885944" y="335280"/>
                </a:lnTo>
                <a:lnTo>
                  <a:pt x="4875268" y="361380"/>
                </a:lnTo>
                <a:lnTo>
                  <a:pt x="4846161" y="382695"/>
                </a:lnTo>
                <a:lnTo>
                  <a:pt x="4803005" y="397066"/>
                </a:lnTo>
                <a:lnTo>
                  <a:pt x="4750181" y="402336"/>
                </a:lnTo>
                <a:lnTo>
                  <a:pt x="0" y="402336"/>
                </a:lnTo>
                <a:lnTo>
                  <a:pt x="0" y="0"/>
                </a:lnTo>
                <a:lnTo>
                  <a:pt x="4750181" y="0"/>
                </a:lnTo>
                <a:lnTo>
                  <a:pt x="4803005" y="5269"/>
                </a:lnTo>
                <a:lnTo>
                  <a:pt x="4846161" y="19640"/>
                </a:lnTo>
                <a:lnTo>
                  <a:pt x="4875268" y="40955"/>
                </a:lnTo>
                <a:lnTo>
                  <a:pt x="4885944" y="67056"/>
                </a:lnTo>
                <a:close/>
              </a:path>
            </a:pathLst>
          </a:custGeom>
          <a:ln w="12192">
            <a:solidFill>
              <a:srgbClr val="DEE7D1"/>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7" name="object 57"/>
          <p:cNvSpPr txBox="1"/>
          <p:nvPr/>
        </p:nvSpPr>
        <p:spPr>
          <a:xfrm>
            <a:off x="6645511" y="6333158"/>
            <a:ext cx="1268294" cy="227383"/>
          </a:xfrm>
          <a:prstGeom prst="rect">
            <a:avLst/>
          </a:prstGeom>
        </p:spPr>
        <p:txBody>
          <a:bodyPr vert="horz" wrap="square" lIns="0" tIns="11824" rIns="0" bIns="0" rtlCol="0">
            <a:spAutoFit/>
          </a:bodyPr>
          <a:lstStyle/>
          <a:p>
            <a:pPr marL="12446" marR="0" lvl="0" indent="0" algn="just" defTabSz="914400" rtl="0" eaLnBrk="1" fontAlgn="auto" latinLnBrk="0" hangingPunct="1">
              <a:lnSpc>
                <a:spcPct val="100000"/>
              </a:lnSpc>
              <a:spcBef>
                <a:spcPts val="93"/>
              </a:spcBef>
              <a:spcAft>
                <a:spcPts val="0"/>
              </a:spcAft>
              <a:buClrTx/>
              <a:buSzTx/>
              <a:buFontTx/>
              <a:buNone/>
              <a:tabLst/>
              <a:defRPr/>
            </a:pPr>
            <a:r>
              <a:rPr kumimoji="0" sz="1400" b="0" i="0" u="none" strike="noStrike" kern="1200" cap="none" spc="0" normalizeH="0" baseline="0" noProof="0" dirty="0">
                <a:ln>
                  <a:noFill/>
                </a:ln>
                <a:solidFill>
                  <a:prstClr val="white"/>
                </a:solidFill>
                <a:effectLst/>
                <a:uLnTx/>
                <a:uFillTx/>
                <a:latin typeface="Calibri" panose="020F0502020204030204"/>
                <a:ea typeface="+mn-ea"/>
                <a:cs typeface="+mn-cs"/>
              </a:rPr>
              <a:t>In the roadmap</a:t>
            </a:r>
          </a:p>
        </p:txBody>
      </p:sp>
      <p:sp>
        <p:nvSpPr>
          <p:cNvPr id="58" name="object 58"/>
          <p:cNvSpPr/>
          <p:nvPr/>
        </p:nvSpPr>
        <p:spPr>
          <a:xfrm>
            <a:off x="5977012" y="6290191"/>
            <a:ext cx="379617" cy="461764"/>
          </a:xfrm>
          <a:custGeom>
            <a:avLst/>
            <a:gdLst/>
            <a:ahLst/>
            <a:cxnLst/>
            <a:rect l="l" t="t" r="r" b="b"/>
            <a:pathLst>
              <a:path w="387350" h="471170">
                <a:moveTo>
                  <a:pt x="193548" y="0"/>
                </a:moveTo>
                <a:lnTo>
                  <a:pt x="193548" y="117729"/>
                </a:lnTo>
                <a:lnTo>
                  <a:pt x="0" y="117729"/>
                </a:lnTo>
                <a:lnTo>
                  <a:pt x="0" y="353187"/>
                </a:lnTo>
                <a:lnTo>
                  <a:pt x="193548" y="353187"/>
                </a:lnTo>
                <a:lnTo>
                  <a:pt x="193548" y="470916"/>
                </a:lnTo>
                <a:lnTo>
                  <a:pt x="387096" y="235458"/>
                </a:lnTo>
                <a:lnTo>
                  <a:pt x="193548" y="0"/>
                </a:lnTo>
                <a:close/>
              </a:path>
            </a:pathLst>
          </a:custGeom>
          <a:solidFill>
            <a:srgbClr val="1E275C"/>
          </a:solidFill>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9" name="object 59"/>
          <p:cNvSpPr/>
          <p:nvPr/>
        </p:nvSpPr>
        <p:spPr>
          <a:xfrm>
            <a:off x="5977012" y="6290191"/>
            <a:ext cx="379617" cy="461764"/>
          </a:xfrm>
          <a:custGeom>
            <a:avLst/>
            <a:gdLst/>
            <a:ahLst/>
            <a:cxnLst/>
            <a:rect l="l" t="t" r="r" b="b"/>
            <a:pathLst>
              <a:path w="387350" h="471170">
                <a:moveTo>
                  <a:pt x="0" y="117729"/>
                </a:moveTo>
                <a:lnTo>
                  <a:pt x="193548" y="117729"/>
                </a:lnTo>
                <a:lnTo>
                  <a:pt x="193548" y="0"/>
                </a:lnTo>
                <a:lnTo>
                  <a:pt x="387096" y="235458"/>
                </a:lnTo>
                <a:lnTo>
                  <a:pt x="193548" y="470916"/>
                </a:lnTo>
                <a:lnTo>
                  <a:pt x="193548" y="353187"/>
                </a:lnTo>
                <a:lnTo>
                  <a:pt x="0" y="353187"/>
                </a:lnTo>
                <a:lnTo>
                  <a:pt x="0" y="117729"/>
                </a:lnTo>
                <a:close/>
              </a:path>
            </a:pathLst>
          </a:custGeom>
          <a:ln w="10668">
            <a:solidFill>
              <a:srgbClr val="5F8900"/>
            </a:solidFill>
          </a:ln>
        </p:spPr>
        <p:txBody>
          <a:bodyPr wrap="square" lIns="0" tIns="0" rIns="0" bIns="0" rtlCol="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C5A67"/>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027FB160-CAA3-4BF7-9527-C3AED2212278}"/>
              </a:ext>
            </a:extLst>
          </p:cNvPr>
          <p:cNvSpPr/>
          <p:nvPr/>
        </p:nvSpPr>
        <p:spPr>
          <a:xfrm>
            <a:off x="0" y="280235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algn="ctr"/>
            <a:endParaRPr lang="en-GB" dirty="0">
              <a:solidFill>
                <a:schemeClr val="bg1"/>
              </a:solidFill>
            </a:endParaRPr>
          </a:p>
          <a:p>
            <a:pPr algn="ctr"/>
            <a:r>
              <a:rPr lang="en-GB" sz="2800" b="1" dirty="0">
                <a:solidFill>
                  <a:schemeClr val="bg1"/>
                </a:solidFill>
              </a:rPr>
              <a:t>Questions</a:t>
            </a:r>
            <a:endParaRPr sz="2800" b="1" dirty="0">
              <a:solidFill>
                <a:schemeClr val="bg1"/>
              </a:solidFill>
            </a:endParaRPr>
          </a:p>
        </p:txBody>
      </p:sp>
      <p:sp>
        <p:nvSpPr>
          <p:cNvPr id="3" name="Title 1">
            <a:extLst>
              <a:ext uri="{FF2B5EF4-FFF2-40B4-BE49-F238E27FC236}">
                <a16:creationId xmlns:a16="http://schemas.microsoft.com/office/drawing/2014/main" id="{79291ECA-2011-4927-A531-45CBF5D00640}"/>
              </a:ext>
            </a:extLst>
          </p:cNvPr>
          <p:cNvSpPr txBox="1">
            <a:spLocks/>
          </p:cNvSpPr>
          <p:nvPr/>
        </p:nvSpPr>
        <p:spPr>
          <a:xfrm>
            <a:off x="0" y="1640114"/>
            <a:ext cx="6968359" cy="39333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solidFill>
                  <a:schemeClr val="bg1"/>
                </a:solidFill>
              </a:rPr>
              <a:t>Customer Stories</a:t>
            </a:r>
            <a:endParaRPr lang="en-US" sz="2800" dirty="0">
              <a:solidFill>
                <a:schemeClr val="bg1"/>
              </a:solidFill>
            </a:endParaRPr>
          </a:p>
        </p:txBody>
      </p:sp>
    </p:spTree>
    <p:extLst>
      <p:ext uri="{BB962C8B-B14F-4D97-AF65-F5344CB8AC3E}">
        <p14:creationId xmlns:p14="http://schemas.microsoft.com/office/powerpoint/2010/main" val="8603070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extLst>
      <p:ext uri="{BB962C8B-B14F-4D97-AF65-F5344CB8AC3E}">
        <p14:creationId xmlns:p14="http://schemas.microsoft.com/office/powerpoint/2010/main" val="2447753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Day4: Monitoring &amp; Administration of Power Automate</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459490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Import, Export Flows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Distribute Flows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Sharing of Flows across workspaces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Different Flow Environments and Code Promotion</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Data Policies &amp; Integration Check Points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Flow History and Analytics</a:t>
            </a:r>
          </a:p>
          <a:p>
            <a:pPr marL="342900" lvl="0" indent="-342900" defTabSz="1955800">
              <a:spcBef>
                <a:spcPct val="0"/>
              </a:spcBef>
              <a:spcAft>
                <a:spcPct val="35000"/>
              </a:spcAft>
              <a:buFont typeface="Wingdings" panose="05000000000000000000" pitchFamily="2" charset="2"/>
              <a:buChar char="ü"/>
              <a:defRPr/>
            </a:pPr>
            <a:r>
              <a:rPr lang="en-US" sz="2400" dirty="0" err="1">
                <a:solidFill>
                  <a:srgbClr val="2F2F2F"/>
                </a:solidFill>
              </a:rPr>
              <a:t>HoL</a:t>
            </a:r>
            <a:r>
              <a:rPr lang="en-US" sz="2400" dirty="0">
                <a:solidFill>
                  <a:srgbClr val="2F2F2F"/>
                </a:solidFill>
              </a:rPr>
              <a:t> - Check your Knowledge</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923330"/>
          </a:xfrm>
          <a:prstGeom prst="rect">
            <a:avLst/>
          </a:prstGeom>
        </p:spPr>
        <p:txBody>
          <a:bodyPr wrap="square">
            <a:spAutoFit/>
          </a:bodyPr>
          <a:lstStyle/>
          <a:p>
            <a:pPr algn="ctr"/>
            <a:r>
              <a:rPr lang="en-US" sz="5400" b="1" dirty="0">
                <a:solidFill>
                  <a:srgbClr val="7030A0"/>
                </a:solidFill>
              </a:rPr>
              <a:t>Demo</a:t>
            </a: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your tenant</a:t>
            </a:r>
          </a:p>
        </p:txBody>
      </p:sp>
    </p:spTree>
    <p:extLst>
      <p:ext uri="{BB962C8B-B14F-4D97-AF65-F5344CB8AC3E}">
        <p14:creationId xmlns:p14="http://schemas.microsoft.com/office/powerpoint/2010/main" val="382136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78BE-9EAB-4196-9BA2-B1399B00EA58}"/>
              </a:ext>
            </a:extLst>
          </p:cNvPr>
          <p:cNvSpPr>
            <a:spLocks noGrp="1"/>
          </p:cNvSpPr>
          <p:nvPr>
            <p:ph type="title"/>
          </p:nvPr>
        </p:nvSpPr>
        <p:spPr>
          <a:xfrm>
            <a:off x="489079" y="228603"/>
            <a:ext cx="11296416" cy="615553"/>
          </a:xfrm>
        </p:spPr>
        <p:txBody>
          <a:bodyPr>
            <a:normAutofit fontScale="90000"/>
          </a:bodyPr>
          <a:lstStyle/>
          <a:p>
            <a:r>
              <a:rPr lang="en-US" sz="4000"/>
              <a:t>Environments</a:t>
            </a:r>
          </a:p>
        </p:txBody>
      </p:sp>
      <p:sp>
        <p:nvSpPr>
          <p:cNvPr id="10" name="Text Placeholder 5">
            <a:extLst>
              <a:ext uri="{FF2B5EF4-FFF2-40B4-BE49-F238E27FC236}">
                <a16:creationId xmlns:a16="http://schemas.microsoft.com/office/drawing/2014/main" id="{794EBB62-9CA5-408B-BF97-88EF430155D1}"/>
              </a:ext>
            </a:extLst>
          </p:cNvPr>
          <p:cNvSpPr>
            <a:spLocks noGrp="1"/>
          </p:cNvSpPr>
          <p:nvPr>
            <p:ph type="body" sz="quarter" idx="10"/>
          </p:nvPr>
        </p:nvSpPr>
        <p:spPr>
          <a:xfrm>
            <a:off x="585219" y="1028733"/>
            <a:ext cx="11018520" cy="1107996"/>
          </a:xfrm>
        </p:spPr>
        <p:txBody>
          <a:bodyPr/>
          <a:lstStyle/>
          <a:p>
            <a:r>
              <a:rPr lang="en-US" sz="2400">
                <a:solidFill>
                  <a:schemeClr val="tx1"/>
                </a:solidFill>
              </a:rPr>
              <a:t>Environments are containers that administrators can use to manage apps, flows, connections, and other assets; along with permissions to allow organization users to use the resources</a:t>
            </a:r>
          </a:p>
        </p:txBody>
      </p:sp>
      <p:pic>
        <p:nvPicPr>
          <p:cNvPr id="347" name="Picture 346">
            <a:extLst>
              <a:ext uri="{FF2B5EF4-FFF2-40B4-BE49-F238E27FC236}">
                <a16:creationId xmlns:a16="http://schemas.microsoft.com/office/drawing/2014/main" id="{9400A912-5490-4643-A262-A41860298DE6}"/>
              </a:ext>
            </a:extLst>
          </p:cNvPr>
          <p:cNvPicPr>
            <a:picLocks noChangeAspect="1"/>
          </p:cNvPicPr>
          <p:nvPr/>
        </p:nvPicPr>
        <p:blipFill>
          <a:blip r:embed="rId2"/>
          <a:stretch>
            <a:fillRect/>
          </a:stretch>
        </p:blipFill>
        <p:spPr>
          <a:xfrm>
            <a:off x="1267607" y="2410755"/>
            <a:ext cx="9916959" cy="4259139"/>
          </a:xfrm>
          <a:prstGeom prst="rect">
            <a:avLst/>
          </a:prstGeom>
        </p:spPr>
      </p:pic>
    </p:spTree>
    <p:extLst>
      <p:ext uri="{BB962C8B-B14F-4D97-AF65-F5344CB8AC3E}">
        <p14:creationId xmlns:p14="http://schemas.microsoft.com/office/powerpoint/2010/main" val="4236643448"/>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p:txBody>
          <a:bodyPr/>
          <a:lstStyle/>
          <a:p>
            <a:r>
              <a:rPr lang="en-US" sz="4800"/>
              <a:t>Environment key facts </a:t>
            </a:r>
          </a:p>
        </p:txBody>
      </p:sp>
      <p:pic>
        <p:nvPicPr>
          <p:cNvPr id="6" name="Picture 5">
            <a:extLst>
              <a:ext uri="{FF2B5EF4-FFF2-40B4-BE49-F238E27FC236}">
                <a16:creationId xmlns:a16="http://schemas.microsoft.com/office/drawing/2014/main" id="{733DE6E5-693D-49AC-A66B-9101EEF7B239}"/>
              </a:ext>
            </a:extLst>
          </p:cNvPr>
          <p:cNvPicPr>
            <a:picLocks noChangeAspect="1"/>
          </p:cNvPicPr>
          <p:nvPr/>
        </p:nvPicPr>
        <p:blipFill>
          <a:blip r:embed="rId3"/>
          <a:stretch>
            <a:fillRect/>
          </a:stretch>
        </p:blipFill>
        <p:spPr>
          <a:xfrm>
            <a:off x="5541001" y="3041954"/>
            <a:ext cx="6589924" cy="3722427"/>
          </a:xfrm>
          <a:prstGeom prst="rect">
            <a:avLst/>
          </a:prstGeom>
          <a:ln>
            <a:solidFill>
              <a:srgbClr val="000000"/>
            </a:solidFill>
          </a:ln>
        </p:spPr>
      </p:pic>
      <p:sp>
        <p:nvSpPr>
          <p:cNvPr id="7" name="Rectangle 6">
            <a:extLst>
              <a:ext uri="{FF2B5EF4-FFF2-40B4-BE49-F238E27FC236}">
                <a16:creationId xmlns:a16="http://schemas.microsoft.com/office/drawing/2014/main" id="{15448F28-35E1-4FDD-AF58-1B5B3446CD25}"/>
              </a:ext>
            </a:extLst>
          </p:cNvPr>
          <p:cNvSpPr/>
          <p:nvPr/>
        </p:nvSpPr>
        <p:spPr>
          <a:xfrm>
            <a:off x="495869" y="3041954"/>
            <a:ext cx="4968932" cy="347787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Every tenant has a Default environment where all licensed PowerApps and Flow users can create apps &amp; flows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Non-default environments offer more control around permissions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Non-default environment creation can be restricted to only global and service admins from the Power Platform admin center: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https://aka.ms/ppac</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Rectangle 7">
            <a:extLst>
              <a:ext uri="{FF2B5EF4-FFF2-40B4-BE49-F238E27FC236}">
                <a16:creationId xmlns:a16="http://schemas.microsoft.com/office/drawing/2014/main" id="{EB6930EF-7D81-4BAA-B7E7-11287C864FF2}"/>
              </a:ext>
            </a:extLst>
          </p:cNvPr>
          <p:cNvSpPr/>
          <p:nvPr/>
        </p:nvSpPr>
        <p:spPr>
          <a:xfrm>
            <a:off x="495869" y="1246707"/>
            <a:ext cx="11200262" cy="224676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Environments are tied to a geographic location that is configured at the time the environment is created</a:t>
            </a:r>
            <a:b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b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Environments can be used to target different audiences and/or for different purposes such as dev, test and production</a:t>
            </a:r>
            <a:b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b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94600"/>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Establish an environment strategy</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876378" y="1415622"/>
            <a:ext cx="9898529" cy="5170646"/>
          </a:xfrm>
        </p:spPr>
        <p:txBody>
          <a:bodyPr/>
          <a:lstStyle/>
          <a:p>
            <a:pPr marL="514350" indent="-514350">
              <a:buFont typeface="+mj-lt"/>
              <a:buAutoNum type="arabicPeriod"/>
            </a:pPr>
            <a:r>
              <a:rPr lang="en-US" sz="2400" dirty="0"/>
              <a:t>Assign your admins the Power Platform service admin role, which grants full access to PowerApps, Flow, &amp; </a:t>
            </a:r>
            <a:r>
              <a:rPr lang="en-US" sz="2400" dirty="0" err="1"/>
              <a:t>PowerBI</a:t>
            </a:r>
            <a:endParaRPr lang="en-US" sz="2400" dirty="0"/>
          </a:p>
          <a:p>
            <a:pPr marL="514350" indent="-514350">
              <a:buFont typeface="+mj-lt"/>
              <a:buAutoNum type="arabicPeriod"/>
            </a:pPr>
            <a:endParaRPr lang="en-US" sz="2400" dirty="0"/>
          </a:p>
          <a:p>
            <a:pPr marL="514350" indent="-514350">
              <a:buFont typeface="+mj-lt"/>
              <a:buAutoNum type="arabicPeriod"/>
            </a:pPr>
            <a:r>
              <a:rPr lang="en-US" sz="2400" dirty="0"/>
              <a:t>Restrict the creation of net-new trial and production environments to admins   </a:t>
            </a:r>
          </a:p>
          <a:p>
            <a:pPr marL="514350" indent="-514350">
              <a:buFont typeface="+mj-lt"/>
              <a:buAutoNum type="arabicPeriod"/>
            </a:pPr>
            <a:endParaRPr lang="en-US" sz="2400" dirty="0"/>
          </a:p>
          <a:p>
            <a:pPr marL="514350" indent="-514350">
              <a:buFont typeface="+mj-lt"/>
              <a:buAutoNum type="arabicPeriod"/>
            </a:pPr>
            <a:r>
              <a:rPr lang="en-US" sz="2400" dirty="0"/>
              <a:t>Treat the default environment as a ‘Personal productivity’ environment for your business groups (renaming the environment is recommended)</a:t>
            </a:r>
          </a:p>
          <a:p>
            <a:pPr marL="514350" indent="-514350">
              <a:buFont typeface="+mj-lt"/>
              <a:buAutoNum type="arabicPeriod"/>
            </a:pPr>
            <a:endParaRPr lang="en-US" sz="2400" dirty="0"/>
          </a:p>
          <a:p>
            <a:pPr marL="514350" indent="-514350">
              <a:buFont typeface="+mj-lt"/>
              <a:buAutoNum type="arabicPeriod"/>
            </a:pPr>
            <a:r>
              <a:rPr lang="en-US" sz="2400" dirty="0"/>
              <a:t>Establish a process for requesting access or creation of environments</a:t>
            </a:r>
          </a:p>
          <a:p>
            <a:pPr marL="742950" lvl="1" indent="-514350">
              <a:buFont typeface="+mj-lt"/>
              <a:buAutoNum type="alphaLcPeriod"/>
            </a:pPr>
            <a:r>
              <a:rPr lang="en-US" sz="1800" dirty="0"/>
              <a:t>Dev/Test/Production environments for specific business groups or applications</a:t>
            </a:r>
          </a:p>
          <a:p>
            <a:pPr marL="742950" lvl="1" indent="-514350">
              <a:buFont typeface="+mj-lt"/>
              <a:buAutoNum type="alphaLcPeriod"/>
            </a:pPr>
            <a:r>
              <a:rPr lang="en-US" sz="1800" dirty="0"/>
              <a:t>Individual-use environments for POCs and trainings</a:t>
            </a:r>
          </a:p>
        </p:txBody>
      </p:sp>
    </p:spTree>
    <p:extLst>
      <p:ext uri="{BB962C8B-B14F-4D97-AF65-F5344CB8AC3E}">
        <p14:creationId xmlns:p14="http://schemas.microsoft.com/office/powerpoint/2010/main" val="2232600153"/>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390</TotalTime>
  <Words>1758</Words>
  <Application>Microsoft Office PowerPoint</Application>
  <PresentationFormat>Widescreen</PresentationFormat>
  <Paragraphs>314</Paragraphs>
  <Slides>26</Slides>
  <Notes>17</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26</vt:i4>
      </vt:variant>
    </vt:vector>
  </HeadingPairs>
  <TitlesOfParts>
    <vt:vector size="46" baseType="lpstr">
      <vt:lpstr>Arial</vt:lpstr>
      <vt:lpstr>Calibri</vt:lpstr>
      <vt:lpstr>Calibri Light</vt:lpstr>
      <vt:lpstr>Consolas</vt:lpstr>
      <vt:lpstr>Proxima Nova</vt:lpstr>
      <vt:lpstr>Proxima Nova Semibold</vt:lpstr>
      <vt:lpstr>Segoe UI</vt:lpstr>
      <vt:lpstr>Segoe UI Light</vt:lpstr>
      <vt:lpstr>Segoe UI Semibold</vt:lpstr>
      <vt:lpstr>Segoe UI Semilight</vt:lpstr>
      <vt:lpstr>Tahoma</vt:lpstr>
      <vt:lpstr>Times New Roman</vt:lpstr>
      <vt:lpstr>Wingdings</vt:lpstr>
      <vt:lpstr>Office Theme</vt:lpstr>
      <vt:lpstr>1_M365 PPT Template - 2017</vt:lpstr>
      <vt:lpstr>Black Template</vt:lpstr>
      <vt:lpstr>Light Gray Template</vt:lpstr>
      <vt:lpstr>1_Office Theme</vt:lpstr>
      <vt:lpstr>5-50203_Microsoft_Ignite_Template</vt:lpstr>
      <vt:lpstr>2_Office Theme</vt:lpstr>
      <vt:lpstr>PowerPoint Presentation</vt:lpstr>
      <vt:lpstr>Course Overview</vt:lpstr>
      <vt:lpstr>PowerPoint Presentation</vt:lpstr>
      <vt:lpstr>Agenda</vt:lpstr>
      <vt:lpstr>PowerPoint Presentation</vt:lpstr>
      <vt:lpstr>Securing your tenant</vt:lpstr>
      <vt:lpstr>Environments</vt:lpstr>
      <vt:lpstr>Environment key facts </vt:lpstr>
      <vt:lpstr>Establish an environment strategy</vt:lpstr>
      <vt:lpstr>Data loss prevention key facts</vt:lpstr>
      <vt:lpstr>Setup data loss prevention (DLP) policies</vt:lpstr>
      <vt:lpstr>Setup data loss prevention (DLP) policies</vt:lpstr>
      <vt:lpstr>Setup data loss prevention (DLP) policies</vt:lpstr>
      <vt:lpstr>Monitor your tenant’s activity</vt:lpstr>
      <vt:lpstr>Logs &amp; analytics – see what’s happening</vt:lpstr>
      <vt:lpstr>Logs &amp; analytics – see what’s happening</vt:lpstr>
      <vt:lpstr>Alert &amp; act on that activity</vt:lpstr>
      <vt:lpstr>Leverage management connectors &amp; PowerShell as powerful reporting tools + tools for action</vt:lpstr>
      <vt:lpstr>Establish and automate your audit process</vt:lpstr>
      <vt:lpstr>Welcome new makers and identify champions</vt:lpstr>
      <vt:lpstr>Best Practices</vt:lpstr>
      <vt:lpstr>Best Practices for Flow Authoring</vt:lpstr>
      <vt:lpstr>Flow duration : 30 days</vt:lpstr>
      <vt:lpstr>PowerPoint Presentation</vt:lpstr>
      <vt:lpstr>PowerPoint Presentation</vt:lpstr>
      <vt:lpstr>Jenkins 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60</cp:revision>
  <dcterms:created xsi:type="dcterms:W3CDTF">2020-02-12T12:44:10Z</dcterms:created>
  <dcterms:modified xsi:type="dcterms:W3CDTF">2020-05-10T07:40:38Z</dcterms:modified>
</cp:coreProperties>
</file>